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71" r:id="rId4"/>
    <p:sldId id="257" r:id="rId5"/>
    <p:sldId id="285" r:id="rId6"/>
    <p:sldId id="260" r:id="rId7"/>
    <p:sldId id="274" r:id="rId8"/>
    <p:sldId id="275" r:id="rId9"/>
    <p:sldId id="270" r:id="rId10"/>
    <p:sldId id="276" r:id="rId11"/>
    <p:sldId id="291" r:id="rId12"/>
    <p:sldId id="279" r:id="rId13"/>
    <p:sldId id="280" r:id="rId14"/>
    <p:sldId id="286" r:id="rId15"/>
    <p:sldId id="281" r:id="rId16"/>
    <p:sldId id="282" r:id="rId17"/>
    <p:sldId id="283" r:id="rId18"/>
    <p:sldId id="289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4"/>
    <a:srgbClr val="FFFF00"/>
    <a:srgbClr val="ADDE76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93" autoAdjust="0"/>
  </p:normalViewPr>
  <p:slideViewPr>
    <p:cSldViewPr>
      <p:cViewPr>
        <p:scale>
          <a:sx n="80" d="100"/>
          <a:sy n="80" d="100"/>
        </p:scale>
        <p:origin x="-27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B748-D00D-4ED6-877A-F10302892B41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CE5F-6BA5-46B9-AA08-F9BE68E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E697-AB1C-4253-8595-3FF54AE0E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3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000" y="6019200"/>
            <a:ext cx="576639" cy="7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ROJECTS\MEDPRO\Presentations Logos\MEDPRO, EC, FP7 LOGOS\EC-LOGO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000" y="6166800"/>
            <a:ext cx="757622" cy="5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kern="0" dirty="0"/>
              <a:t>Building a global climate regime from the bottom-up </a:t>
            </a:r>
            <a:r>
              <a:rPr lang="en-GB" b="1" kern="0" dirty="0" smtClean="0"/>
              <a:t/>
            </a:r>
            <a:br>
              <a:rPr lang="en-GB" b="1" kern="0" dirty="0" smtClean="0"/>
            </a:br>
            <a:r>
              <a:rPr lang="en-GB" b="1" kern="0" dirty="0" smtClean="0"/>
              <a:t>(“</a:t>
            </a:r>
            <a:r>
              <a:rPr lang="en-GB" b="1" kern="0" dirty="0"/>
              <a:t>Staged Accession Scenarios”)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Mitigation pathways in the context </a:t>
            </a:r>
            <a:br>
              <a:rPr lang="en-US" sz="2600" dirty="0" smtClean="0"/>
            </a:br>
            <a:r>
              <a:rPr lang="en-US" sz="2600" dirty="0" smtClean="0"/>
              <a:t>of fragmented climate policies</a:t>
            </a:r>
          </a:p>
          <a:p>
            <a:endParaRPr lang="de-DE" sz="2400" dirty="0"/>
          </a:p>
          <a:p>
            <a:r>
              <a:rPr lang="de-DE" sz="2400" dirty="0" smtClean="0"/>
              <a:t>Elmar Kriegler (PIK), Keywan Riahi (IIASA), Jana Schwanitz (PIK), Adriana Marcucci (PSI), Leonidas Paroussos (ICCS), </a:t>
            </a:r>
            <a:br>
              <a:rPr lang="de-DE" sz="2400" dirty="0" smtClean="0"/>
            </a:br>
            <a:r>
              <a:rPr lang="de-DE" sz="2400" dirty="0" smtClean="0"/>
              <a:t>the AMPERE Consortium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32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1"/>
            <a:ext cx="8424862" cy="57606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800" dirty="0" smtClean="0"/>
              <a:t>Reference case: a fragmented climate policy landscape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328240"/>
            <a:ext cx="8712968" cy="2269112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national energy/climate policies,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ixed progress on 2020 pledges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AMPERE reference policy: </a:t>
            </a:r>
          </a:p>
          <a:p>
            <a:pPr marL="1263650" indent="0">
              <a:spcBef>
                <a:spcPts val="0"/>
              </a:spcBef>
              <a:spcAft>
                <a:spcPts val="300"/>
              </a:spcAft>
              <a:buNone/>
              <a:tabLst>
                <a:tab pos="1258888" algn="l"/>
              </a:tabLst>
            </a:pP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2020 emissions targets (China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India: </a:t>
            </a: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intensity </a:t>
            </a: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targets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sz="18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3650" lvl="6" indent="0">
              <a:spcBef>
                <a:spcPts val="0"/>
              </a:spcBef>
              <a:spcAft>
                <a:spcPts val="300"/>
              </a:spcAft>
              <a:buNone/>
              <a:tabLst>
                <a:tab pos="1258888" algn="l"/>
              </a:tabLst>
            </a:pP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</a:t>
            </a: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 quotas for </a:t>
            </a: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 (2020)</a:t>
            </a:r>
          </a:p>
          <a:p>
            <a:pPr marL="1263650" lvl="6" indent="0">
              <a:spcBef>
                <a:spcPts val="0"/>
              </a:spcBef>
              <a:spcAft>
                <a:spcPts val="300"/>
              </a:spcAft>
              <a:buNone/>
              <a:tabLst>
                <a:tab pos="1258888" algn="l"/>
              </a:tabLst>
            </a:pP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</a:t>
            </a: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targets for Wind, Solar, </a:t>
            </a: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Nuclear (2020-30) </a:t>
            </a:r>
            <a:endParaRPr lang="en-GB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3650" lvl="6" indent="0">
              <a:spcBef>
                <a:spcPts val="0"/>
              </a:spcBef>
              <a:spcAft>
                <a:spcPts val="300"/>
              </a:spcAft>
              <a:buNone/>
              <a:tabLst>
                <a:tab pos="1258888" algn="l"/>
              </a:tabLst>
            </a:pP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Extrapolation of GHG intensity improvements beyond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8"/>
          <a:stretch/>
        </p:blipFill>
        <p:spPr bwMode="auto">
          <a:xfrm>
            <a:off x="323528" y="764704"/>
            <a:ext cx="8502089" cy="356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</p:spPr>
        <p:txBody>
          <a:bodyPr/>
          <a:lstStyle/>
          <a:p>
            <a:r>
              <a:rPr lang="en-US" sz="3200" dirty="0" smtClean="0"/>
              <a:t>Technology deployment in the reference case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Compared to a scenario without any climate policy, the reference case sees a shift in electricity production from fossil fuels to fossil with CCS, renewables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nuclear.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 descr="M:\Adriana\Ampere\slides\EUShareElec_2030_2100_baseR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87" y="4693786"/>
            <a:ext cx="2180185" cy="19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Adriana\Ampere\slides\EUShareElec_2030_2100_baseR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250078" cy="20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26675" y="4581128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006" y="1774557"/>
            <a:ext cx="3940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Until </a:t>
            </a:r>
            <a:r>
              <a:rPr lang="en-US" b="1" dirty="0" smtClean="0"/>
              <a:t>2020</a:t>
            </a:r>
            <a:r>
              <a:rPr lang="en-US" b="1" dirty="0"/>
              <a:t>: </a:t>
            </a:r>
            <a:r>
              <a:rPr lang="en-US" b="1" dirty="0" smtClean="0"/>
              <a:t>impact of reference </a:t>
            </a:r>
            <a:r>
              <a:rPr lang="en-US" b="1" dirty="0"/>
              <a:t>climate policies and technology </a:t>
            </a:r>
            <a:r>
              <a:rPr lang="en-US" b="1" dirty="0" smtClean="0"/>
              <a:t>targets</a:t>
            </a:r>
          </a:p>
        </p:txBody>
      </p:sp>
      <p:pic>
        <p:nvPicPr>
          <p:cNvPr id="1032" name="Picture 8" descr="M:\Adriana\Ampere\slides\ChinaShareElec_2030_2100_baseR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43" y="4693787"/>
            <a:ext cx="2196391" cy="19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7006" y="4283804"/>
            <a:ext cx="599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2030-2100: impact of continued reference </a:t>
            </a:r>
            <a:r>
              <a:rPr lang="en-US" b="1" dirty="0"/>
              <a:t>mitigation policies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1731" y="460345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16334" y="4581128"/>
            <a:ext cx="168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World-EU-China</a:t>
            </a:r>
            <a:endParaRPr lang="en-US" dirty="0"/>
          </a:p>
        </p:txBody>
      </p:sp>
      <p:pic>
        <p:nvPicPr>
          <p:cNvPr id="13" name="Picture 5" descr="M:\Adriana\Ampere\slides\rnwShare_baseR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13" y="1772816"/>
            <a:ext cx="3387571" cy="2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-1024"/>
          <p:cNvGrpSpPr>
            <a:grpSpLocks/>
          </p:cNvGrpSpPr>
          <p:nvPr/>
        </p:nvGrpSpPr>
        <p:grpSpPr bwMode="auto">
          <a:xfrm>
            <a:off x="317500" y="890488"/>
            <a:ext cx="8483600" cy="5130800"/>
            <a:chOff x="200" y="880"/>
            <a:chExt cx="5344" cy="3232"/>
          </a:xfrm>
        </p:grpSpPr>
        <p:sp>
          <p:nvSpPr>
            <p:cNvPr id="5124" name="Freeform 4"/>
            <p:cNvSpPr>
              <a:spLocks noChangeArrowheads="1"/>
            </p:cNvSpPr>
            <p:nvPr/>
          </p:nvSpPr>
          <p:spPr bwMode="auto">
            <a:xfrm>
              <a:off x="632" y="1128"/>
              <a:ext cx="4656" cy="2736"/>
            </a:xfrm>
            <a:custGeom>
              <a:avLst/>
              <a:gdLst>
                <a:gd name="T0" fmla="*/ 0 w 4656"/>
                <a:gd name="T1" fmla="*/ 0 h 2736"/>
                <a:gd name="T2" fmla="*/ 4656 w 4656"/>
                <a:gd name="T3" fmla="*/ 0 h 2736"/>
                <a:gd name="T4" fmla="*/ 4656 w 4656"/>
                <a:gd name="T5" fmla="*/ 2736 h 2736"/>
                <a:gd name="T6" fmla="*/ 0 w 4656"/>
                <a:gd name="T7" fmla="*/ 2736 h 2736"/>
                <a:gd name="T8" fmla="*/ 0 w 4656"/>
                <a:gd name="T9" fmla="*/ 0 h 2736"/>
                <a:gd name="T10" fmla="*/ 0 w 4656"/>
                <a:gd name="T11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6" h="2736">
                  <a:moveTo>
                    <a:pt x="0" y="0"/>
                  </a:moveTo>
                  <a:lnTo>
                    <a:pt x="4656" y="0"/>
                  </a:lnTo>
                  <a:lnTo>
                    <a:pt x="4656" y="2736"/>
                  </a:lnTo>
                  <a:lnTo>
                    <a:pt x="0" y="2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88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2000</a:t>
              </a: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632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416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2020</a:t>
              </a: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560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344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2040</a:t>
              </a: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488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280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2060</a:t>
              </a: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424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4208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2080</a:t>
              </a: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4352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5144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2100</a:t>
              </a: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288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 rot="-5400000">
              <a:off x="-500" y="2379"/>
              <a:ext cx="157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Dialog" pitchFamily="34" charset="0"/>
                </a:rPr>
                <a:t>GHG emissions (GtCO2 equiv.)</a:t>
              </a: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504" y="3726"/>
              <a:ext cx="7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0</a:t>
              </a: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600" y="3864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432" y="3382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10</a:t>
              </a: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00" y="3520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432" y="3038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</a:t>
              </a: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600" y="3176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432" y="2694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30</a:t>
              </a: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600" y="2832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432" y="2358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40</a:t>
              </a: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600" y="2496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432" y="2014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50</a:t>
              </a: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00" y="2152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432" y="1670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60</a:t>
              </a: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600" y="1808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432" y="1326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70</a:t>
              </a: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00" y="1464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432" y="990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80</a:t>
              </a: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600" y="1128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32" y="1128"/>
              <a:ext cx="4656" cy="2736"/>
            </a:xfrm>
            <a:custGeom>
              <a:avLst/>
              <a:gdLst>
                <a:gd name="T0" fmla="*/ 0 w 4656"/>
                <a:gd name="T1" fmla="*/ 0 h 2736"/>
                <a:gd name="T2" fmla="*/ 4656 w 4656"/>
                <a:gd name="T3" fmla="*/ 0 h 2736"/>
                <a:gd name="T4" fmla="*/ 4656 w 4656"/>
                <a:gd name="T5" fmla="*/ 2736 h 2736"/>
                <a:gd name="T6" fmla="*/ 0 w 4656"/>
                <a:gd name="T7" fmla="*/ 2736 h 2736"/>
                <a:gd name="T8" fmla="*/ 0 w 4656"/>
                <a:gd name="T9" fmla="*/ 0 h 2736"/>
                <a:gd name="T10" fmla="*/ 0 w 4656"/>
                <a:gd name="T11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6" h="2736">
                  <a:moveTo>
                    <a:pt x="0" y="0"/>
                  </a:moveTo>
                  <a:lnTo>
                    <a:pt x="4656" y="0"/>
                  </a:lnTo>
                  <a:lnTo>
                    <a:pt x="4656" y="2736"/>
                  </a:lnTo>
                  <a:lnTo>
                    <a:pt x="0" y="2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7" name="Freeform 37"/>
            <p:cNvSpPr>
              <a:spLocks noChangeArrowheads="1"/>
            </p:cNvSpPr>
            <p:nvPr/>
          </p:nvSpPr>
          <p:spPr bwMode="auto">
            <a:xfrm>
              <a:off x="864" y="2072"/>
              <a:ext cx="4424" cy="1848"/>
            </a:xfrm>
            <a:custGeom>
              <a:avLst/>
              <a:gdLst>
                <a:gd name="T0" fmla="*/ 139 w 4423"/>
                <a:gd name="T1" fmla="*/ 211 h 1847"/>
                <a:gd name="T2" fmla="*/ 325 w 4423"/>
                <a:gd name="T3" fmla="*/ 183 h 1847"/>
                <a:gd name="T4" fmla="*/ 512 w 4423"/>
                <a:gd name="T5" fmla="*/ 346 h 1847"/>
                <a:gd name="T6" fmla="*/ 698 w 4423"/>
                <a:gd name="T7" fmla="*/ 378 h 1847"/>
                <a:gd name="T8" fmla="*/ 884 w 4423"/>
                <a:gd name="T9" fmla="*/ 456 h 1847"/>
                <a:gd name="T10" fmla="*/ 1070 w 4423"/>
                <a:gd name="T11" fmla="*/ 543 h 1847"/>
                <a:gd name="T12" fmla="*/ 1257 w 4423"/>
                <a:gd name="T13" fmla="*/ 612 h 1847"/>
                <a:gd name="T14" fmla="*/ 1443 w 4423"/>
                <a:gd name="T15" fmla="*/ 668 h 1847"/>
                <a:gd name="T16" fmla="*/ 1629 w 4423"/>
                <a:gd name="T17" fmla="*/ 744 h 1847"/>
                <a:gd name="T18" fmla="*/ 1815 w 4423"/>
                <a:gd name="T19" fmla="*/ 823 h 1847"/>
                <a:gd name="T20" fmla="*/ 2002 w 4423"/>
                <a:gd name="T21" fmla="*/ 900 h 1847"/>
                <a:gd name="T22" fmla="*/ 2188 w 4423"/>
                <a:gd name="T23" fmla="*/ 974 h 1847"/>
                <a:gd name="T24" fmla="*/ 2374 w 4423"/>
                <a:gd name="T25" fmla="*/ 1046 h 1847"/>
                <a:gd name="T26" fmla="*/ 2560 w 4423"/>
                <a:gd name="T27" fmla="*/ 1164 h 1847"/>
                <a:gd name="T28" fmla="*/ 2747 w 4423"/>
                <a:gd name="T29" fmla="*/ 1259 h 1847"/>
                <a:gd name="T30" fmla="*/ 2933 w 4423"/>
                <a:gd name="T31" fmla="*/ 1368 h 1847"/>
                <a:gd name="T32" fmla="*/ 3119 w 4423"/>
                <a:gd name="T33" fmla="*/ 1446 h 1847"/>
                <a:gd name="T34" fmla="*/ 3305 w 4423"/>
                <a:gd name="T35" fmla="*/ 1492 h 1847"/>
                <a:gd name="T36" fmla="*/ 3491 w 4423"/>
                <a:gd name="T37" fmla="*/ 1546 h 1847"/>
                <a:gd name="T38" fmla="*/ 3678 w 4423"/>
                <a:gd name="T39" fmla="*/ 1618 h 1847"/>
                <a:gd name="T40" fmla="*/ 3864 w 4423"/>
                <a:gd name="T41" fmla="*/ 1690 h 1847"/>
                <a:gd name="T42" fmla="*/ 4050 w 4423"/>
                <a:gd name="T43" fmla="*/ 1750 h 1847"/>
                <a:gd name="T44" fmla="*/ 4236 w 4423"/>
                <a:gd name="T45" fmla="*/ 1798 h 1847"/>
                <a:gd name="T46" fmla="*/ 4423 w 4423"/>
                <a:gd name="T47" fmla="*/ 1847 h 1847"/>
                <a:gd name="T48" fmla="*/ 4283 w 4423"/>
                <a:gd name="T49" fmla="*/ 1619 h 1847"/>
                <a:gd name="T50" fmla="*/ 4097 w 4423"/>
                <a:gd name="T51" fmla="*/ 1599 h 1847"/>
                <a:gd name="T52" fmla="*/ 3911 w 4423"/>
                <a:gd name="T53" fmla="*/ 1570 h 1847"/>
                <a:gd name="T54" fmla="*/ 3724 w 4423"/>
                <a:gd name="T55" fmla="*/ 1534 h 1847"/>
                <a:gd name="T56" fmla="*/ 3538 w 4423"/>
                <a:gd name="T57" fmla="*/ 1495 h 1847"/>
                <a:gd name="T58" fmla="*/ 3352 w 4423"/>
                <a:gd name="T59" fmla="*/ 1452 h 1847"/>
                <a:gd name="T60" fmla="*/ 3166 w 4423"/>
                <a:gd name="T61" fmla="*/ 1397 h 1847"/>
                <a:gd name="T62" fmla="*/ 2979 w 4423"/>
                <a:gd name="T63" fmla="*/ 1309 h 1847"/>
                <a:gd name="T64" fmla="*/ 2793 w 4423"/>
                <a:gd name="T65" fmla="*/ 1196 h 1847"/>
                <a:gd name="T66" fmla="*/ 2607 w 4423"/>
                <a:gd name="T67" fmla="*/ 1082 h 1847"/>
                <a:gd name="T68" fmla="*/ 2421 w 4423"/>
                <a:gd name="T69" fmla="*/ 944 h 1847"/>
                <a:gd name="T70" fmla="*/ 2234 w 4423"/>
                <a:gd name="T71" fmla="*/ 799 h 1847"/>
                <a:gd name="T72" fmla="*/ 2048 w 4423"/>
                <a:gd name="T73" fmla="*/ 659 h 1847"/>
                <a:gd name="T74" fmla="*/ 1862 w 4423"/>
                <a:gd name="T75" fmla="*/ 536 h 1847"/>
                <a:gd name="T76" fmla="*/ 1676 w 4423"/>
                <a:gd name="T77" fmla="*/ 380 h 1847"/>
                <a:gd name="T78" fmla="*/ 1489 w 4423"/>
                <a:gd name="T79" fmla="*/ 244 h 1847"/>
                <a:gd name="T80" fmla="*/ 1303 w 4423"/>
                <a:gd name="T81" fmla="*/ 124 h 1847"/>
                <a:gd name="T82" fmla="*/ 1117 w 4423"/>
                <a:gd name="T83" fmla="*/ 31 h 1847"/>
                <a:gd name="T84" fmla="*/ 931 w 4423"/>
                <a:gd name="T85" fmla="*/ 17 h 1847"/>
                <a:gd name="T86" fmla="*/ 744 w 4423"/>
                <a:gd name="T87" fmla="*/ 3 h 1847"/>
                <a:gd name="T88" fmla="*/ 558 w 4423"/>
                <a:gd name="T89" fmla="*/ 28 h 1847"/>
                <a:gd name="T90" fmla="*/ 372 w 4423"/>
                <a:gd name="T91" fmla="*/ 42 h 1847"/>
                <a:gd name="T92" fmla="*/ 186 w 4423"/>
                <a:gd name="T93" fmla="*/ 71 h 1847"/>
                <a:gd name="T94" fmla="*/ 0 w 4423"/>
                <a:gd name="T95" fmla="*/ 188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847">
                  <a:moveTo>
                    <a:pt x="0" y="303"/>
                  </a:moveTo>
                  <a:lnTo>
                    <a:pt x="46" y="272"/>
                  </a:lnTo>
                  <a:lnTo>
                    <a:pt x="93" y="241"/>
                  </a:lnTo>
                  <a:lnTo>
                    <a:pt x="139" y="211"/>
                  </a:lnTo>
                  <a:lnTo>
                    <a:pt x="186" y="180"/>
                  </a:lnTo>
                  <a:lnTo>
                    <a:pt x="232" y="149"/>
                  </a:lnTo>
                  <a:lnTo>
                    <a:pt x="279" y="148"/>
                  </a:lnTo>
                  <a:lnTo>
                    <a:pt x="325" y="183"/>
                  </a:lnTo>
                  <a:lnTo>
                    <a:pt x="372" y="235"/>
                  </a:lnTo>
                  <a:lnTo>
                    <a:pt x="419" y="287"/>
                  </a:lnTo>
                  <a:lnTo>
                    <a:pt x="465" y="338"/>
                  </a:lnTo>
                  <a:lnTo>
                    <a:pt x="512" y="346"/>
                  </a:lnTo>
                  <a:lnTo>
                    <a:pt x="558" y="354"/>
                  </a:lnTo>
                  <a:lnTo>
                    <a:pt x="605" y="362"/>
                  </a:lnTo>
                  <a:lnTo>
                    <a:pt x="651" y="370"/>
                  </a:lnTo>
                  <a:lnTo>
                    <a:pt x="698" y="378"/>
                  </a:lnTo>
                  <a:lnTo>
                    <a:pt x="744" y="397"/>
                  </a:lnTo>
                  <a:lnTo>
                    <a:pt x="791" y="417"/>
                  </a:lnTo>
                  <a:lnTo>
                    <a:pt x="838" y="436"/>
                  </a:lnTo>
                  <a:lnTo>
                    <a:pt x="884" y="456"/>
                  </a:lnTo>
                  <a:lnTo>
                    <a:pt x="931" y="475"/>
                  </a:lnTo>
                  <a:lnTo>
                    <a:pt x="977" y="498"/>
                  </a:lnTo>
                  <a:lnTo>
                    <a:pt x="1024" y="520"/>
                  </a:lnTo>
                  <a:lnTo>
                    <a:pt x="1070" y="543"/>
                  </a:lnTo>
                  <a:lnTo>
                    <a:pt x="1117" y="565"/>
                  </a:lnTo>
                  <a:lnTo>
                    <a:pt x="1164" y="588"/>
                  </a:lnTo>
                  <a:lnTo>
                    <a:pt x="1210" y="600"/>
                  </a:lnTo>
                  <a:lnTo>
                    <a:pt x="1257" y="612"/>
                  </a:lnTo>
                  <a:lnTo>
                    <a:pt x="1303" y="624"/>
                  </a:lnTo>
                  <a:lnTo>
                    <a:pt x="1350" y="636"/>
                  </a:lnTo>
                  <a:lnTo>
                    <a:pt x="1396" y="648"/>
                  </a:lnTo>
                  <a:lnTo>
                    <a:pt x="1443" y="668"/>
                  </a:lnTo>
                  <a:lnTo>
                    <a:pt x="1489" y="687"/>
                  </a:lnTo>
                  <a:lnTo>
                    <a:pt x="1536" y="706"/>
                  </a:lnTo>
                  <a:lnTo>
                    <a:pt x="1583" y="725"/>
                  </a:lnTo>
                  <a:lnTo>
                    <a:pt x="1629" y="744"/>
                  </a:lnTo>
                  <a:lnTo>
                    <a:pt x="1676" y="764"/>
                  </a:lnTo>
                  <a:lnTo>
                    <a:pt x="1722" y="784"/>
                  </a:lnTo>
                  <a:lnTo>
                    <a:pt x="1769" y="804"/>
                  </a:lnTo>
                  <a:lnTo>
                    <a:pt x="1815" y="823"/>
                  </a:lnTo>
                  <a:lnTo>
                    <a:pt x="1862" y="843"/>
                  </a:lnTo>
                  <a:lnTo>
                    <a:pt x="1908" y="862"/>
                  </a:lnTo>
                  <a:lnTo>
                    <a:pt x="1955" y="881"/>
                  </a:lnTo>
                  <a:lnTo>
                    <a:pt x="2002" y="900"/>
                  </a:lnTo>
                  <a:lnTo>
                    <a:pt x="2048" y="919"/>
                  </a:lnTo>
                  <a:lnTo>
                    <a:pt x="2095" y="939"/>
                  </a:lnTo>
                  <a:lnTo>
                    <a:pt x="2141" y="956"/>
                  </a:lnTo>
                  <a:lnTo>
                    <a:pt x="2188" y="974"/>
                  </a:lnTo>
                  <a:lnTo>
                    <a:pt x="2234" y="992"/>
                  </a:lnTo>
                  <a:lnTo>
                    <a:pt x="2281" y="1010"/>
                  </a:lnTo>
                  <a:lnTo>
                    <a:pt x="2328" y="1028"/>
                  </a:lnTo>
                  <a:lnTo>
                    <a:pt x="2374" y="1046"/>
                  </a:lnTo>
                  <a:lnTo>
                    <a:pt x="2421" y="1063"/>
                  </a:lnTo>
                  <a:lnTo>
                    <a:pt x="2467" y="1093"/>
                  </a:lnTo>
                  <a:lnTo>
                    <a:pt x="2514" y="1128"/>
                  </a:lnTo>
                  <a:lnTo>
                    <a:pt x="2560" y="1164"/>
                  </a:lnTo>
                  <a:lnTo>
                    <a:pt x="2607" y="1187"/>
                  </a:lnTo>
                  <a:lnTo>
                    <a:pt x="2653" y="1210"/>
                  </a:lnTo>
                  <a:lnTo>
                    <a:pt x="2700" y="1233"/>
                  </a:lnTo>
                  <a:lnTo>
                    <a:pt x="2747" y="1259"/>
                  </a:lnTo>
                  <a:lnTo>
                    <a:pt x="2793" y="1286"/>
                  </a:lnTo>
                  <a:lnTo>
                    <a:pt x="2840" y="1313"/>
                  </a:lnTo>
                  <a:lnTo>
                    <a:pt x="2886" y="1341"/>
                  </a:lnTo>
                  <a:lnTo>
                    <a:pt x="2933" y="1368"/>
                  </a:lnTo>
                  <a:lnTo>
                    <a:pt x="2979" y="1395"/>
                  </a:lnTo>
                  <a:lnTo>
                    <a:pt x="3026" y="1423"/>
                  </a:lnTo>
                  <a:lnTo>
                    <a:pt x="3072" y="1434"/>
                  </a:lnTo>
                  <a:lnTo>
                    <a:pt x="3119" y="1446"/>
                  </a:lnTo>
                  <a:lnTo>
                    <a:pt x="3166" y="1457"/>
                  </a:lnTo>
                  <a:lnTo>
                    <a:pt x="3212" y="1469"/>
                  </a:lnTo>
                  <a:lnTo>
                    <a:pt x="3259" y="1481"/>
                  </a:lnTo>
                  <a:lnTo>
                    <a:pt x="3305" y="1492"/>
                  </a:lnTo>
                  <a:lnTo>
                    <a:pt x="3352" y="1504"/>
                  </a:lnTo>
                  <a:lnTo>
                    <a:pt x="3398" y="1515"/>
                  </a:lnTo>
                  <a:lnTo>
                    <a:pt x="3445" y="1527"/>
                  </a:lnTo>
                  <a:lnTo>
                    <a:pt x="3491" y="1546"/>
                  </a:lnTo>
                  <a:lnTo>
                    <a:pt x="3538" y="1564"/>
                  </a:lnTo>
                  <a:lnTo>
                    <a:pt x="3585" y="1582"/>
                  </a:lnTo>
                  <a:lnTo>
                    <a:pt x="3631" y="1600"/>
                  </a:lnTo>
                  <a:lnTo>
                    <a:pt x="3678" y="1618"/>
                  </a:lnTo>
                  <a:lnTo>
                    <a:pt x="3724" y="1636"/>
                  </a:lnTo>
                  <a:lnTo>
                    <a:pt x="3771" y="1654"/>
                  </a:lnTo>
                  <a:lnTo>
                    <a:pt x="3817" y="1672"/>
                  </a:lnTo>
                  <a:lnTo>
                    <a:pt x="3864" y="1690"/>
                  </a:lnTo>
                  <a:lnTo>
                    <a:pt x="3911" y="1708"/>
                  </a:lnTo>
                  <a:lnTo>
                    <a:pt x="3957" y="1726"/>
                  </a:lnTo>
                  <a:lnTo>
                    <a:pt x="4004" y="1738"/>
                  </a:lnTo>
                  <a:lnTo>
                    <a:pt x="4050" y="1750"/>
                  </a:lnTo>
                  <a:lnTo>
                    <a:pt x="4097" y="1762"/>
                  </a:lnTo>
                  <a:lnTo>
                    <a:pt x="4143" y="1774"/>
                  </a:lnTo>
                  <a:lnTo>
                    <a:pt x="4190" y="1786"/>
                  </a:lnTo>
                  <a:lnTo>
                    <a:pt x="4236" y="1798"/>
                  </a:lnTo>
                  <a:lnTo>
                    <a:pt x="4283" y="1811"/>
                  </a:lnTo>
                  <a:lnTo>
                    <a:pt x="4330" y="1823"/>
                  </a:lnTo>
                  <a:lnTo>
                    <a:pt x="4376" y="1835"/>
                  </a:lnTo>
                  <a:lnTo>
                    <a:pt x="4423" y="1847"/>
                  </a:lnTo>
                  <a:lnTo>
                    <a:pt x="4423" y="1628"/>
                  </a:lnTo>
                  <a:lnTo>
                    <a:pt x="4376" y="1625"/>
                  </a:lnTo>
                  <a:lnTo>
                    <a:pt x="4330" y="1622"/>
                  </a:lnTo>
                  <a:lnTo>
                    <a:pt x="4283" y="1619"/>
                  </a:lnTo>
                  <a:lnTo>
                    <a:pt x="4236" y="1616"/>
                  </a:lnTo>
                  <a:lnTo>
                    <a:pt x="4190" y="1613"/>
                  </a:lnTo>
                  <a:lnTo>
                    <a:pt x="4143" y="1606"/>
                  </a:lnTo>
                  <a:lnTo>
                    <a:pt x="4097" y="1599"/>
                  </a:lnTo>
                  <a:lnTo>
                    <a:pt x="4050" y="1593"/>
                  </a:lnTo>
                  <a:lnTo>
                    <a:pt x="4004" y="1586"/>
                  </a:lnTo>
                  <a:lnTo>
                    <a:pt x="3957" y="1579"/>
                  </a:lnTo>
                  <a:lnTo>
                    <a:pt x="3911" y="1570"/>
                  </a:lnTo>
                  <a:lnTo>
                    <a:pt x="3864" y="1561"/>
                  </a:lnTo>
                  <a:lnTo>
                    <a:pt x="3817" y="1552"/>
                  </a:lnTo>
                  <a:lnTo>
                    <a:pt x="3771" y="1543"/>
                  </a:lnTo>
                  <a:lnTo>
                    <a:pt x="3724" y="1534"/>
                  </a:lnTo>
                  <a:lnTo>
                    <a:pt x="3678" y="1524"/>
                  </a:lnTo>
                  <a:lnTo>
                    <a:pt x="3631" y="1514"/>
                  </a:lnTo>
                  <a:lnTo>
                    <a:pt x="3585" y="1505"/>
                  </a:lnTo>
                  <a:lnTo>
                    <a:pt x="3538" y="1495"/>
                  </a:lnTo>
                  <a:lnTo>
                    <a:pt x="3491" y="1486"/>
                  </a:lnTo>
                  <a:lnTo>
                    <a:pt x="3445" y="1475"/>
                  </a:lnTo>
                  <a:lnTo>
                    <a:pt x="3398" y="1464"/>
                  </a:lnTo>
                  <a:lnTo>
                    <a:pt x="3352" y="1452"/>
                  </a:lnTo>
                  <a:lnTo>
                    <a:pt x="3305" y="1441"/>
                  </a:lnTo>
                  <a:lnTo>
                    <a:pt x="3259" y="1430"/>
                  </a:lnTo>
                  <a:lnTo>
                    <a:pt x="3212" y="1414"/>
                  </a:lnTo>
                  <a:lnTo>
                    <a:pt x="3166" y="1397"/>
                  </a:lnTo>
                  <a:lnTo>
                    <a:pt x="3119" y="1380"/>
                  </a:lnTo>
                  <a:lnTo>
                    <a:pt x="3072" y="1359"/>
                  </a:lnTo>
                  <a:lnTo>
                    <a:pt x="3026" y="1338"/>
                  </a:lnTo>
                  <a:lnTo>
                    <a:pt x="2979" y="1309"/>
                  </a:lnTo>
                  <a:lnTo>
                    <a:pt x="2933" y="1281"/>
                  </a:lnTo>
                  <a:lnTo>
                    <a:pt x="2886" y="1253"/>
                  </a:lnTo>
                  <a:lnTo>
                    <a:pt x="2840" y="1224"/>
                  </a:lnTo>
                  <a:lnTo>
                    <a:pt x="2793" y="1196"/>
                  </a:lnTo>
                  <a:lnTo>
                    <a:pt x="2747" y="1167"/>
                  </a:lnTo>
                  <a:lnTo>
                    <a:pt x="2700" y="1139"/>
                  </a:lnTo>
                  <a:lnTo>
                    <a:pt x="2653" y="1110"/>
                  </a:lnTo>
                  <a:lnTo>
                    <a:pt x="2607" y="1082"/>
                  </a:lnTo>
                  <a:lnTo>
                    <a:pt x="2560" y="1054"/>
                  </a:lnTo>
                  <a:lnTo>
                    <a:pt x="2514" y="1017"/>
                  </a:lnTo>
                  <a:lnTo>
                    <a:pt x="2467" y="981"/>
                  </a:lnTo>
                  <a:lnTo>
                    <a:pt x="2421" y="944"/>
                  </a:lnTo>
                  <a:lnTo>
                    <a:pt x="2374" y="908"/>
                  </a:lnTo>
                  <a:lnTo>
                    <a:pt x="2328" y="872"/>
                  </a:lnTo>
                  <a:lnTo>
                    <a:pt x="2281" y="835"/>
                  </a:lnTo>
                  <a:lnTo>
                    <a:pt x="2234" y="799"/>
                  </a:lnTo>
                  <a:lnTo>
                    <a:pt x="2188" y="762"/>
                  </a:lnTo>
                  <a:lnTo>
                    <a:pt x="2141" y="726"/>
                  </a:lnTo>
                  <a:lnTo>
                    <a:pt x="2095" y="690"/>
                  </a:lnTo>
                  <a:lnTo>
                    <a:pt x="2048" y="659"/>
                  </a:lnTo>
                  <a:lnTo>
                    <a:pt x="2002" y="628"/>
                  </a:lnTo>
                  <a:lnTo>
                    <a:pt x="1955" y="597"/>
                  </a:lnTo>
                  <a:lnTo>
                    <a:pt x="1908" y="566"/>
                  </a:lnTo>
                  <a:lnTo>
                    <a:pt x="1862" y="536"/>
                  </a:lnTo>
                  <a:lnTo>
                    <a:pt x="1815" y="505"/>
                  </a:lnTo>
                  <a:lnTo>
                    <a:pt x="1769" y="471"/>
                  </a:lnTo>
                  <a:lnTo>
                    <a:pt x="1722" y="425"/>
                  </a:lnTo>
                  <a:lnTo>
                    <a:pt x="1676" y="380"/>
                  </a:lnTo>
                  <a:lnTo>
                    <a:pt x="1629" y="334"/>
                  </a:lnTo>
                  <a:lnTo>
                    <a:pt x="1583" y="304"/>
                  </a:lnTo>
                  <a:lnTo>
                    <a:pt x="1536" y="274"/>
                  </a:lnTo>
                  <a:lnTo>
                    <a:pt x="1489" y="244"/>
                  </a:lnTo>
                  <a:lnTo>
                    <a:pt x="1443" y="214"/>
                  </a:lnTo>
                  <a:lnTo>
                    <a:pt x="1396" y="184"/>
                  </a:lnTo>
                  <a:lnTo>
                    <a:pt x="1350" y="154"/>
                  </a:lnTo>
                  <a:lnTo>
                    <a:pt x="1303" y="124"/>
                  </a:lnTo>
                  <a:lnTo>
                    <a:pt x="1257" y="94"/>
                  </a:lnTo>
                  <a:lnTo>
                    <a:pt x="1210" y="64"/>
                  </a:lnTo>
                  <a:lnTo>
                    <a:pt x="1164" y="34"/>
                  </a:lnTo>
                  <a:lnTo>
                    <a:pt x="1117" y="31"/>
                  </a:lnTo>
                  <a:lnTo>
                    <a:pt x="1070" y="27"/>
                  </a:lnTo>
                  <a:lnTo>
                    <a:pt x="1024" y="24"/>
                  </a:lnTo>
                  <a:lnTo>
                    <a:pt x="977" y="20"/>
                  </a:lnTo>
                  <a:lnTo>
                    <a:pt x="931" y="17"/>
                  </a:lnTo>
                  <a:lnTo>
                    <a:pt x="884" y="13"/>
                  </a:lnTo>
                  <a:lnTo>
                    <a:pt x="838" y="10"/>
                  </a:lnTo>
                  <a:lnTo>
                    <a:pt x="791" y="6"/>
                  </a:lnTo>
                  <a:lnTo>
                    <a:pt x="744" y="3"/>
                  </a:lnTo>
                  <a:lnTo>
                    <a:pt x="698" y="0"/>
                  </a:lnTo>
                  <a:lnTo>
                    <a:pt x="651" y="9"/>
                  </a:lnTo>
                  <a:lnTo>
                    <a:pt x="605" y="19"/>
                  </a:lnTo>
                  <a:lnTo>
                    <a:pt x="558" y="28"/>
                  </a:lnTo>
                  <a:lnTo>
                    <a:pt x="512" y="38"/>
                  </a:lnTo>
                  <a:lnTo>
                    <a:pt x="465" y="47"/>
                  </a:lnTo>
                  <a:lnTo>
                    <a:pt x="419" y="45"/>
                  </a:lnTo>
                  <a:lnTo>
                    <a:pt x="372" y="42"/>
                  </a:lnTo>
                  <a:lnTo>
                    <a:pt x="325" y="40"/>
                  </a:lnTo>
                  <a:lnTo>
                    <a:pt x="279" y="38"/>
                  </a:lnTo>
                  <a:lnTo>
                    <a:pt x="232" y="36"/>
                  </a:lnTo>
                  <a:lnTo>
                    <a:pt x="186" y="71"/>
                  </a:lnTo>
                  <a:lnTo>
                    <a:pt x="139" y="106"/>
                  </a:lnTo>
                  <a:lnTo>
                    <a:pt x="93" y="141"/>
                  </a:lnTo>
                  <a:lnTo>
                    <a:pt x="46" y="170"/>
                  </a:lnTo>
                  <a:lnTo>
                    <a:pt x="0" y="188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92CF5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864" y="2072"/>
              <a:ext cx="4424" cy="1848"/>
            </a:xfrm>
            <a:custGeom>
              <a:avLst/>
              <a:gdLst>
                <a:gd name="T0" fmla="*/ 139 w 4423"/>
                <a:gd name="T1" fmla="*/ 211 h 1847"/>
                <a:gd name="T2" fmla="*/ 325 w 4423"/>
                <a:gd name="T3" fmla="*/ 183 h 1847"/>
                <a:gd name="T4" fmla="*/ 512 w 4423"/>
                <a:gd name="T5" fmla="*/ 346 h 1847"/>
                <a:gd name="T6" fmla="*/ 698 w 4423"/>
                <a:gd name="T7" fmla="*/ 378 h 1847"/>
                <a:gd name="T8" fmla="*/ 884 w 4423"/>
                <a:gd name="T9" fmla="*/ 456 h 1847"/>
                <a:gd name="T10" fmla="*/ 1070 w 4423"/>
                <a:gd name="T11" fmla="*/ 543 h 1847"/>
                <a:gd name="T12" fmla="*/ 1257 w 4423"/>
                <a:gd name="T13" fmla="*/ 612 h 1847"/>
                <a:gd name="T14" fmla="*/ 1443 w 4423"/>
                <a:gd name="T15" fmla="*/ 668 h 1847"/>
                <a:gd name="T16" fmla="*/ 1629 w 4423"/>
                <a:gd name="T17" fmla="*/ 744 h 1847"/>
                <a:gd name="T18" fmla="*/ 1815 w 4423"/>
                <a:gd name="T19" fmla="*/ 823 h 1847"/>
                <a:gd name="T20" fmla="*/ 2002 w 4423"/>
                <a:gd name="T21" fmla="*/ 900 h 1847"/>
                <a:gd name="T22" fmla="*/ 2188 w 4423"/>
                <a:gd name="T23" fmla="*/ 974 h 1847"/>
                <a:gd name="T24" fmla="*/ 2374 w 4423"/>
                <a:gd name="T25" fmla="*/ 1046 h 1847"/>
                <a:gd name="T26" fmla="*/ 2560 w 4423"/>
                <a:gd name="T27" fmla="*/ 1164 h 1847"/>
                <a:gd name="T28" fmla="*/ 2747 w 4423"/>
                <a:gd name="T29" fmla="*/ 1259 h 1847"/>
                <a:gd name="T30" fmla="*/ 2933 w 4423"/>
                <a:gd name="T31" fmla="*/ 1368 h 1847"/>
                <a:gd name="T32" fmla="*/ 3119 w 4423"/>
                <a:gd name="T33" fmla="*/ 1446 h 1847"/>
                <a:gd name="T34" fmla="*/ 3305 w 4423"/>
                <a:gd name="T35" fmla="*/ 1492 h 1847"/>
                <a:gd name="T36" fmla="*/ 3491 w 4423"/>
                <a:gd name="T37" fmla="*/ 1546 h 1847"/>
                <a:gd name="T38" fmla="*/ 3678 w 4423"/>
                <a:gd name="T39" fmla="*/ 1618 h 1847"/>
                <a:gd name="T40" fmla="*/ 3864 w 4423"/>
                <a:gd name="T41" fmla="*/ 1690 h 1847"/>
                <a:gd name="T42" fmla="*/ 4050 w 4423"/>
                <a:gd name="T43" fmla="*/ 1750 h 1847"/>
                <a:gd name="T44" fmla="*/ 4236 w 4423"/>
                <a:gd name="T45" fmla="*/ 1798 h 1847"/>
                <a:gd name="T46" fmla="*/ 4423 w 4423"/>
                <a:gd name="T47" fmla="*/ 1847 h 1847"/>
                <a:gd name="T48" fmla="*/ 4283 w 4423"/>
                <a:gd name="T49" fmla="*/ 1619 h 1847"/>
                <a:gd name="T50" fmla="*/ 4097 w 4423"/>
                <a:gd name="T51" fmla="*/ 1599 h 1847"/>
                <a:gd name="T52" fmla="*/ 3911 w 4423"/>
                <a:gd name="T53" fmla="*/ 1570 h 1847"/>
                <a:gd name="T54" fmla="*/ 3724 w 4423"/>
                <a:gd name="T55" fmla="*/ 1534 h 1847"/>
                <a:gd name="T56" fmla="*/ 3538 w 4423"/>
                <a:gd name="T57" fmla="*/ 1495 h 1847"/>
                <a:gd name="T58" fmla="*/ 3352 w 4423"/>
                <a:gd name="T59" fmla="*/ 1452 h 1847"/>
                <a:gd name="T60" fmla="*/ 3166 w 4423"/>
                <a:gd name="T61" fmla="*/ 1397 h 1847"/>
                <a:gd name="T62" fmla="*/ 2979 w 4423"/>
                <a:gd name="T63" fmla="*/ 1309 h 1847"/>
                <a:gd name="T64" fmla="*/ 2793 w 4423"/>
                <a:gd name="T65" fmla="*/ 1196 h 1847"/>
                <a:gd name="T66" fmla="*/ 2607 w 4423"/>
                <a:gd name="T67" fmla="*/ 1082 h 1847"/>
                <a:gd name="T68" fmla="*/ 2421 w 4423"/>
                <a:gd name="T69" fmla="*/ 944 h 1847"/>
                <a:gd name="T70" fmla="*/ 2234 w 4423"/>
                <a:gd name="T71" fmla="*/ 799 h 1847"/>
                <a:gd name="T72" fmla="*/ 2048 w 4423"/>
                <a:gd name="T73" fmla="*/ 659 h 1847"/>
                <a:gd name="T74" fmla="*/ 1862 w 4423"/>
                <a:gd name="T75" fmla="*/ 536 h 1847"/>
                <a:gd name="T76" fmla="*/ 1676 w 4423"/>
                <a:gd name="T77" fmla="*/ 380 h 1847"/>
                <a:gd name="T78" fmla="*/ 1489 w 4423"/>
                <a:gd name="T79" fmla="*/ 244 h 1847"/>
                <a:gd name="T80" fmla="*/ 1303 w 4423"/>
                <a:gd name="T81" fmla="*/ 124 h 1847"/>
                <a:gd name="T82" fmla="*/ 1117 w 4423"/>
                <a:gd name="T83" fmla="*/ 31 h 1847"/>
                <a:gd name="T84" fmla="*/ 931 w 4423"/>
                <a:gd name="T85" fmla="*/ 17 h 1847"/>
                <a:gd name="T86" fmla="*/ 744 w 4423"/>
                <a:gd name="T87" fmla="*/ 3 h 1847"/>
                <a:gd name="T88" fmla="*/ 558 w 4423"/>
                <a:gd name="T89" fmla="*/ 28 h 1847"/>
                <a:gd name="T90" fmla="*/ 372 w 4423"/>
                <a:gd name="T91" fmla="*/ 42 h 1847"/>
                <a:gd name="T92" fmla="*/ 186 w 4423"/>
                <a:gd name="T93" fmla="*/ 71 h 1847"/>
                <a:gd name="T94" fmla="*/ 0 w 4423"/>
                <a:gd name="T95" fmla="*/ 188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847">
                  <a:moveTo>
                    <a:pt x="0" y="303"/>
                  </a:moveTo>
                  <a:lnTo>
                    <a:pt x="46" y="272"/>
                  </a:lnTo>
                  <a:lnTo>
                    <a:pt x="93" y="241"/>
                  </a:lnTo>
                  <a:lnTo>
                    <a:pt x="139" y="211"/>
                  </a:lnTo>
                  <a:lnTo>
                    <a:pt x="186" y="180"/>
                  </a:lnTo>
                  <a:lnTo>
                    <a:pt x="232" y="149"/>
                  </a:lnTo>
                  <a:lnTo>
                    <a:pt x="279" y="148"/>
                  </a:lnTo>
                  <a:lnTo>
                    <a:pt x="325" y="183"/>
                  </a:lnTo>
                  <a:lnTo>
                    <a:pt x="372" y="235"/>
                  </a:lnTo>
                  <a:lnTo>
                    <a:pt x="419" y="287"/>
                  </a:lnTo>
                  <a:lnTo>
                    <a:pt x="465" y="338"/>
                  </a:lnTo>
                  <a:lnTo>
                    <a:pt x="512" y="346"/>
                  </a:lnTo>
                  <a:lnTo>
                    <a:pt x="558" y="354"/>
                  </a:lnTo>
                  <a:lnTo>
                    <a:pt x="605" y="362"/>
                  </a:lnTo>
                  <a:lnTo>
                    <a:pt x="651" y="370"/>
                  </a:lnTo>
                  <a:lnTo>
                    <a:pt x="698" y="378"/>
                  </a:lnTo>
                  <a:lnTo>
                    <a:pt x="744" y="397"/>
                  </a:lnTo>
                  <a:lnTo>
                    <a:pt x="791" y="417"/>
                  </a:lnTo>
                  <a:lnTo>
                    <a:pt x="838" y="436"/>
                  </a:lnTo>
                  <a:lnTo>
                    <a:pt x="884" y="456"/>
                  </a:lnTo>
                  <a:lnTo>
                    <a:pt x="931" y="475"/>
                  </a:lnTo>
                  <a:lnTo>
                    <a:pt x="977" y="498"/>
                  </a:lnTo>
                  <a:lnTo>
                    <a:pt x="1024" y="520"/>
                  </a:lnTo>
                  <a:lnTo>
                    <a:pt x="1070" y="543"/>
                  </a:lnTo>
                  <a:lnTo>
                    <a:pt x="1117" y="565"/>
                  </a:lnTo>
                  <a:lnTo>
                    <a:pt x="1164" y="588"/>
                  </a:lnTo>
                  <a:lnTo>
                    <a:pt x="1210" y="600"/>
                  </a:lnTo>
                  <a:lnTo>
                    <a:pt x="1257" y="612"/>
                  </a:lnTo>
                  <a:lnTo>
                    <a:pt x="1303" y="624"/>
                  </a:lnTo>
                  <a:lnTo>
                    <a:pt x="1350" y="636"/>
                  </a:lnTo>
                  <a:lnTo>
                    <a:pt x="1396" y="648"/>
                  </a:lnTo>
                  <a:lnTo>
                    <a:pt x="1443" y="668"/>
                  </a:lnTo>
                  <a:lnTo>
                    <a:pt x="1489" y="687"/>
                  </a:lnTo>
                  <a:lnTo>
                    <a:pt x="1536" y="706"/>
                  </a:lnTo>
                  <a:lnTo>
                    <a:pt x="1583" y="725"/>
                  </a:lnTo>
                  <a:lnTo>
                    <a:pt x="1629" y="744"/>
                  </a:lnTo>
                  <a:lnTo>
                    <a:pt x="1676" y="764"/>
                  </a:lnTo>
                  <a:lnTo>
                    <a:pt x="1722" y="784"/>
                  </a:lnTo>
                  <a:lnTo>
                    <a:pt x="1769" y="804"/>
                  </a:lnTo>
                  <a:lnTo>
                    <a:pt x="1815" y="823"/>
                  </a:lnTo>
                  <a:lnTo>
                    <a:pt x="1862" y="843"/>
                  </a:lnTo>
                  <a:lnTo>
                    <a:pt x="1908" y="862"/>
                  </a:lnTo>
                  <a:lnTo>
                    <a:pt x="1955" y="881"/>
                  </a:lnTo>
                  <a:lnTo>
                    <a:pt x="2002" y="900"/>
                  </a:lnTo>
                  <a:lnTo>
                    <a:pt x="2048" y="919"/>
                  </a:lnTo>
                  <a:lnTo>
                    <a:pt x="2095" y="939"/>
                  </a:lnTo>
                  <a:lnTo>
                    <a:pt x="2141" y="956"/>
                  </a:lnTo>
                  <a:lnTo>
                    <a:pt x="2188" y="974"/>
                  </a:lnTo>
                  <a:lnTo>
                    <a:pt x="2234" y="992"/>
                  </a:lnTo>
                  <a:lnTo>
                    <a:pt x="2281" y="1010"/>
                  </a:lnTo>
                  <a:lnTo>
                    <a:pt x="2328" y="1028"/>
                  </a:lnTo>
                  <a:lnTo>
                    <a:pt x="2374" y="1046"/>
                  </a:lnTo>
                  <a:lnTo>
                    <a:pt x="2421" y="1063"/>
                  </a:lnTo>
                  <a:lnTo>
                    <a:pt x="2467" y="1093"/>
                  </a:lnTo>
                  <a:lnTo>
                    <a:pt x="2514" y="1128"/>
                  </a:lnTo>
                  <a:lnTo>
                    <a:pt x="2560" y="1164"/>
                  </a:lnTo>
                  <a:lnTo>
                    <a:pt x="2607" y="1187"/>
                  </a:lnTo>
                  <a:lnTo>
                    <a:pt x="2653" y="1210"/>
                  </a:lnTo>
                  <a:lnTo>
                    <a:pt x="2700" y="1233"/>
                  </a:lnTo>
                  <a:lnTo>
                    <a:pt x="2747" y="1259"/>
                  </a:lnTo>
                  <a:lnTo>
                    <a:pt x="2793" y="1286"/>
                  </a:lnTo>
                  <a:lnTo>
                    <a:pt x="2840" y="1313"/>
                  </a:lnTo>
                  <a:lnTo>
                    <a:pt x="2886" y="1341"/>
                  </a:lnTo>
                  <a:lnTo>
                    <a:pt x="2933" y="1368"/>
                  </a:lnTo>
                  <a:lnTo>
                    <a:pt x="2979" y="1395"/>
                  </a:lnTo>
                  <a:lnTo>
                    <a:pt x="3026" y="1423"/>
                  </a:lnTo>
                  <a:lnTo>
                    <a:pt x="3072" y="1434"/>
                  </a:lnTo>
                  <a:lnTo>
                    <a:pt x="3119" y="1446"/>
                  </a:lnTo>
                  <a:lnTo>
                    <a:pt x="3166" y="1457"/>
                  </a:lnTo>
                  <a:lnTo>
                    <a:pt x="3212" y="1469"/>
                  </a:lnTo>
                  <a:lnTo>
                    <a:pt x="3259" y="1481"/>
                  </a:lnTo>
                  <a:lnTo>
                    <a:pt x="3305" y="1492"/>
                  </a:lnTo>
                  <a:lnTo>
                    <a:pt x="3352" y="1504"/>
                  </a:lnTo>
                  <a:lnTo>
                    <a:pt x="3398" y="1515"/>
                  </a:lnTo>
                  <a:lnTo>
                    <a:pt x="3445" y="1527"/>
                  </a:lnTo>
                  <a:lnTo>
                    <a:pt x="3491" y="1546"/>
                  </a:lnTo>
                  <a:lnTo>
                    <a:pt x="3538" y="1564"/>
                  </a:lnTo>
                  <a:lnTo>
                    <a:pt x="3585" y="1582"/>
                  </a:lnTo>
                  <a:lnTo>
                    <a:pt x="3631" y="1600"/>
                  </a:lnTo>
                  <a:lnTo>
                    <a:pt x="3678" y="1618"/>
                  </a:lnTo>
                  <a:lnTo>
                    <a:pt x="3724" y="1636"/>
                  </a:lnTo>
                  <a:lnTo>
                    <a:pt x="3771" y="1654"/>
                  </a:lnTo>
                  <a:lnTo>
                    <a:pt x="3817" y="1672"/>
                  </a:lnTo>
                  <a:lnTo>
                    <a:pt x="3864" y="1690"/>
                  </a:lnTo>
                  <a:lnTo>
                    <a:pt x="3911" y="1708"/>
                  </a:lnTo>
                  <a:lnTo>
                    <a:pt x="3957" y="1726"/>
                  </a:lnTo>
                  <a:lnTo>
                    <a:pt x="4004" y="1738"/>
                  </a:lnTo>
                  <a:lnTo>
                    <a:pt x="4050" y="1750"/>
                  </a:lnTo>
                  <a:lnTo>
                    <a:pt x="4097" y="1762"/>
                  </a:lnTo>
                  <a:lnTo>
                    <a:pt x="4143" y="1774"/>
                  </a:lnTo>
                  <a:lnTo>
                    <a:pt x="4190" y="1786"/>
                  </a:lnTo>
                  <a:lnTo>
                    <a:pt x="4236" y="1798"/>
                  </a:lnTo>
                  <a:lnTo>
                    <a:pt x="4283" y="1811"/>
                  </a:lnTo>
                  <a:lnTo>
                    <a:pt x="4330" y="1823"/>
                  </a:lnTo>
                  <a:lnTo>
                    <a:pt x="4376" y="1835"/>
                  </a:lnTo>
                  <a:lnTo>
                    <a:pt x="4423" y="1847"/>
                  </a:lnTo>
                  <a:lnTo>
                    <a:pt x="4423" y="1628"/>
                  </a:lnTo>
                  <a:lnTo>
                    <a:pt x="4376" y="1625"/>
                  </a:lnTo>
                  <a:lnTo>
                    <a:pt x="4330" y="1622"/>
                  </a:lnTo>
                  <a:lnTo>
                    <a:pt x="4283" y="1619"/>
                  </a:lnTo>
                  <a:lnTo>
                    <a:pt x="4236" y="1616"/>
                  </a:lnTo>
                  <a:lnTo>
                    <a:pt x="4190" y="1613"/>
                  </a:lnTo>
                  <a:lnTo>
                    <a:pt x="4143" y="1606"/>
                  </a:lnTo>
                  <a:lnTo>
                    <a:pt x="4097" y="1599"/>
                  </a:lnTo>
                  <a:lnTo>
                    <a:pt x="4050" y="1593"/>
                  </a:lnTo>
                  <a:lnTo>
                    <a:pt x="4004" y="1586"/>
                  </a:lnTo>
                  <a:lnTo>
                    <a:pt x="3957" y="1579"/>
                  </a:lnTo>
                  <a:lnTo>
                    <a:pt x="3911" y="1570"/>
                  </a:lnTo>
                  <a:lnTo>
                    <a:pt x="3864" y="1561"/>
                  </a:lnTo>
                  <a:lnTo>
                    <a:pt x="3817" y="1552"/>
                  </a:lnTo>
                  <a:lnTo>
                    <a:pt x="3771" y="1543"/>
                  </a:lnTo>
                  <a:lnTo>
                    <a:pt x="3724" y="1534"/>
                  </a:lnTo>
                  <a:lnTo>
                    <a:pt x="3678" y="1524"/>
                  </a:lnTo>
                  <a:lnTo>
                    <a:pt x="3631" y="1514"/>
                  </a:lnTo>
                  <a:lnTo>
                    <a:pt x="3585" y="1505"/>
                  </a:lnTo>
                  <a:lnTo>
                    <a:pt x="3538" y="1495"/>
                  </a:lnTo>
                  <a:lnTo>
                    <a:pt x="3491" y="1486"/>
                  </a:lnTo>
                  <a:lnTo>
                    <a:pt x="3445" y="1475"/>
                  </a:lnTo>
                  <a:lnTo>
                    <a:pt x="3398" y="1464"/>
                  </a:lnTo>
                  <a:lnTo>
                    <a:pt x="3352" y="1452"/>
                  </a:lnTo>
                  <a:lnTo>
                    <a:pt x="3305" y="1441"/>
                  </a:lnTo>
                  <a:lnTo>
                    <a:pt x="3259" y="1430"/>
                  </a:lnTo>
                  <a:lnTo>
                    <a:pt x="3212" y="1414"/>
                  </a:lnTo>
                  <a:lnTo>
                    <a:pt x="3166" y="1397"/>
                  </a:lnTo>
                  <a:lnTo>
                    <a:pt x="3119" y="1380"/>
                  </a:lnTo>
                  <a:lnTo>
                    <a:pt x="3072" y="1359"/>
                  </a:lnTo>
                  <a:lnTo>
                    <a:pt x="3026" y="1338"/>
                  </a:lnTo>
                  <a:lnTo>
                    <a:pt x="2979" y="1309"/>
                  </a:lnTo>
                  <a:lnTo>
                    <a:pt x="2933" y="1281"/>
                  </a:lnTo>
                  <a:lnTo>
                    <a:pt x="2886" y="1253"/>
                  </a:lnTo>
                  <a:lnTo>
                    <a:pt x="2840" y="1224"/>
                  </a:lnTo>
                  <a:lnTo>
                    <a:pt x="2793" y="1196"/>
                  </a:lnTo>
                  <a:lnTo>
                    <a:pt x="2747" y="1167"/>
                  </a:lnTo>
                  <a:lnTo>
                    <a:pt x="2700" y="1139"/>
                  </a:lnTo>
                  <a:lnTo>
                    <a:pt x="2653" y="1110"/>
                  </a:lnTo>
                  <a:lnTo>
                    <a:pt x="2607" y="1082"/>
                  </a:lnTo>
                  <a:lnTo>
                    <a:pt x="2560" y="1054"/>
                  </a:lnTo>
                  <a:lnTo>
                    <a:pt x="2514" y="1017"/>
                  </a:lnTo>
                  <a:lnTo>
                    <a:pt x="2467" y="981"/>
                  </a:lnTo>
                  <a:lnTo>
                    <a:pt x="2421" y="944"/>
                  </a:lnTo>
                  <a:lnTo>
                    <a:pt x="2374" y="908"/>
                  </a:lnTo>
                  <a:lnTo>
                    <a:pt x="2328" y="872"/>
                  </a:lnTo>
                  <a:lnTo>
                    <a:pt x="2281" y="835"/>
                  </a:lnTo>
                  <a:lnTo>
                    <a:pt x="2234" y="799"/>
                  </a:lnTo>
                  <a:lnTo>
                    <a:pt x="2188" y="762"/>
                  </a:lnTo>
                  <a:lnTo>
                    <a:pt x="2141" y="726"/>
                  </a:lnTo>
                  <a:lnTo>
                    <a:pt x="2095" y="690"/>
                  </a:lnTo>
                  <a:lnTo>
                    <a:pt x="2048" y="659"/>
                  </a:lnTo>
                  <a:lnTo>
                    <a:pt x="2002" y="628"/>
                  </a:lnTo>
                  <a:lnTo>
                    <a:pt x="1955" y="597"/>
                  </a:lnTo>
                  <a:lnTo>
                    <a:pt x="1908" y="566"/>
                  </a:lnTo>
                  <a:lnTo>
                    <a:pt x="1862" y="536"/>
                  </a:lnTo>
                  <a:lnTo>
                    <a:pt x="1815" y="505"/>
                  </a:lnTo>
                  <a:lnTo>
                    <a:pt x="1769" y="471"/>
                  </a:lnTo>
                  <a:lnTo>
                    <a:pt x="1722" y="425"/>
                  </a:lnTo>
                  <a:lnTo>
                    <a:pt x="1676" y="380"/>
                  </a:lnTo>
                  <a:lnTo>
                    <a:pt x="1629" y="334"/>
                  </a:lnTo>
                  <a:lnTo>
                    <a:pt x="1583" y="304"/>
                  </a:lnTo>
                  <a:lnTo>
                    <a:pt x="1536" y="274"/>
                  </a:lnTo>
                  <a:lnTo>
                    <a:pt x="1489" y="244"/>
                  </a:lnTo>
                  <a:lnTo>
                    <a:pt x="1443" y="214"/>
                  </a:lnTo>
                  <a:lnTo>
                    <a:pt x="1396" y="184"/>
                  </a:lnTo>
                  <a:lnTo>
                    <a:pt x="1350" y="154"/>
                  </a:lnTo>
                  <a:lnTo>
                    <a:pt x="1303" y="124"/>
                  </a:lnTo>
                  <a:lnTo>
                    <a:pt x="1257" y="94"/>
                  </a:lnTo>
                  <a:lnTo>
                    <a:pt x="1210" y="64"/>
                  </a:lnTo>
                  <a:lnTo>
                    <a:pt x="1164" y="34"/>
                  </a:lnTo>
                  <a:lnTo>
                    <a:pt x="1117" y="31"/>
                  </a:lnTo>
                  <a:lnTo>
                    <a:pt x="1070" y="27"/>
                  </a:lnTo>
                  <a:lnTo>
                    <a:pt x="1024" y="24"/>
                  </a:lnTo>
                  <a:lnTo>
                    <a:pt x="977" y="20"/>
                  </a:lnTo>
                  <a:lnTo>
                    <a:pt x="931" y="17"/>
                  </a:lnTo>
                  <a:lnTo>
                    <a:pt x="884" y="13"/>
                  </a:lnTo>
                  <a:lnTo>
                    <a:pt x="838" y="10"/>
                  </a:lnTo>
                  <a:lnTo>
                    <a:pt x="791" y="6"/>
                  </a:lnTo>
                  <a:lnTo>
                    <a:pt x="744" y="3"/>
                  </a:lnTo>
                  <a:lnTo>
                    <a:pt x="698" y="0"/>
                  </a:lnTo>
                  <a:lnTo>
                    <a:pt x="651" y="9"/>
                  </a:lnTo>
                  <a:lnTo>
                    <a:pt x="605" y="19"/>
                  </a:lnTo>
                  <a:lnTo>
                    <a:pt x="558" y="28"/>
                  </a:lnTo>
                  <a:lnTo>
                    <a:pt x="512" y="38"/>
                  </a:lnTo>
                  <a:lnTo>
                    <a:pt x="465" y="47"/>
                  </a:lnTo>
                  <a:lnTo>
                    <a:pt x="419" y="45"/>
                  </a:lnTo>
                  <a:lnTo>
                    <a:pt x="372" y="42"/>
                  </a:lnTo>
                  <a:lnTo>
                    <a:pt x="325" y="40"/>
                  </a:lnTo>
                  <a:lnTo>
                    <a:pt x="279" y="38"/>
                  </a:lnTo>
                  <a:lnTo>
                    <a:pt x="232" y="36"/>
                  </a:lnTo>
                  <a:lnTo>
                    <a:pt x="186" y="71"/>
                  </a:lnTo>
                  <a:lnTo>
                    <a:pt x="139" y="106"/>
                  </a:lnTo>
                  <a:lnTo>
                    <a:pt x="93" y="141"/>
                  </a:lnTo>
                  <a:lnTo>
                    <a:pt x="46" y="170"/>
                  </a:lnTo>
                  <a:lnTo>
                    <a:pt x="0" y="188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3175">
              <a:solidFill>
                <a:srgbClr val="92CF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2CF5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 noChangeArrowheads="1"/>
            </p:cNvSpPr>
            <p:nvPr/>
          </p:nvSpPr>
          <p:spPr bwMode="auto">
            <a:xfrm>
              <a:off x="864" y="1052"/>
              <a:ext cx="4424" cy="1324"/>
            </a:xfrm>
            <a:custGeom>
              <a:avLst/>
              <a:gdLst>
                <a:gd name="T0" fmla="*/ 139 w 4423"/>
                <a:gd name="T1" fmla="*/ 1243 h 1324"/>
                <a:gd name="T2" fmla="*/ 325 w 4423"/>
                <a:gd name="T3" fmla="*/ 1135 h 1324"/>
                <a:gd name="T4" fmla="*/ 512 w 4423"/>
                <a:gd name="T5" fmla="*/ 1026 h 1324"/>
                <a:gd name="T6" fmla="*/ 698 w 4423"/>
                <a:gd name="T7" fmla="*/ 958 h 1324"/>
                <a:gd name="T8" fmla="*/ 884 w 4423"/>
                <a:gd name="T9" fmla="*/ 853 h 1324"/>
                <a:gd name="T10" fmla="*/ 1070 w 4423"/>
                <a:gd name="T11" fmla="*/ 763 h 1324"/>
                <a:gd name="T12" fmla="*/ 1257 w 4423"/>
                <a:gd name="T13" fmla="*/ 687 h 1324"/>
                <a:gd name="T14" fmla="*/ 1443 w 4423"/>
                <a:gd name="T15" fmla="*/ 628 h 1324"/>
                <a:gd name="T16" fmla="*/ 1629 w 4423"/>
                <a:gd name="T17" fmla="*/ 585 h 1324"/>
                <a:gd name="T18" fmla="*/ 1815 w 4423"/>
                <a:gd name="T19" fmla="*/ 561 h 1324"/>
                <a:gd name="T20" fmla="*/ 2002 w 4423"/>
                <a:gd name="T21" fmla="*/ 561 h 1324"/>
                <a:gd name="T22" fmla="*/ 2188 w 4423"/>
                <a:gd name="T23" fmla="*/ 577 h 1324"/>
                <a:gd name="T24" fmla="*/ 2374 w 4423"/>
                <a:gd name="T25" fmla="*/ 600 h 1324"/>
                <a:gd name="T26" fmla="*/ 2560 w 4423"/>
                <a:gd name="T27" fmla="*/ 626 h 1324"/>
                <a:gd name="T28" fmla="*/ 2747 w 4423"/>
                <a:gd name="T29" fmla="*/ 657 h 1324"/>
                <a:gd name="T30" fmla="*/ 2933 w 4423"/>
                <a:gd name="T31" fmla="*/ 688 h 1324"/>
                <a:gd name="T32" fmla="*/ 3119 w 4423"/>
                <a:gd name="T33" fmla="*/ 728 h 1324"/>
                <a:gd name="T34" fmla="*/ 3305 w 4423"/>
                <a:gd name="T35" fmla="*/ 770 h 1324"/>
                <a:gd name="T36" fmla="*/ 3491 w 4423"/>
                <a:gd name="T37" fmla="*/ 829 h 1324"/>
                <a:gd name="T38" fmla="*/ 3678 w 4423"/>
                <a:gd name="T39" fmla="*/ 916 h 1324"/>
                <a:gd name="T40" fmla="*/ 3864 w 4423"/>
                <a:gd name="T41" fmla="*/ 1003 h 1324"/>
                <a:gd name="T42" fmla="*/ 4050 w 4423"/>
                <a:gd name="T43" fmla="*/ 1095 h 1324"/>
                <a:gd name="T44" fmla="*/ 4236 w 4423"/>
                <a:gd name="T45" fmla="*/ 1190 h 1324"/>
                <a:gd name="T46" fmla="*/ 4423 w 4423"/>
                <a:gd name="T47" fmla="*/ 1286 h 1324"/>
                <a:gd name="T48" fmla="*/ 4283 w 4423"/>
                <a:gd name="T49" fmla="*/ 297 h 1324"/>
                <a:gd name="T50" fmla="*/ 4097 w 4423"/>
                <a:gd name="T51" fmla="*/ 203 h 1324"/>
                <a:gd name="T52" fmla="*/ 3911 w 4423"/>
                <a:gd name="T53" fmla="*/ 131 h 1324"/>
                <a:gd name="T54" fmla="*/ 3724 w 4423"/>
                <a:gd name="T55" fmla="*/ 125 h 1324"/>
                <a:gd name="T56" fmla="*/ 3538 w 4423"/>
                <a:gd name="T57" fmla="*/ 118 h 1324"/>
                <a:gd name="T58" fmla="*/ 3352 w 4423"/>
                <a:gd name="T59" fmla="*/ 71 h 1324"/>
                <a:gd name="T60" fmla="*/ 3166 w 4423"/>
                <a:gd name="T61" fmla="*/ 30 h 1324"/>
                <a:gd name="T62" fmla="*/ 2979 w 4423"/>
                <a:gd name="T63" fmla="*/ 0 h 1324"/>
                <a:gd name="T64" fmla="*/ 2793 w 4423"/>
                <a:gd name="T65" fmla="*/ 3 h 1324"/>
                <a:gd name="T66" fmla="*/ 2607 w 4423"/>
                <a:gd name="T67" fmla="*/ 6 h 1324"/>
                <a:gd name="T68" fmla="*/ 2421 w 4423"/>
                <a:gd name="T69" fmla="*/ 30 h 1324"/>
                <a:gd name="T70" fmla="*/ 2234 w 4423"/>
                <a:gd name="T71" fmla="*/ 61 h 1324"/>
                <a:gd name="T72" fmla="*/ 2048 w 4423"/>
                <a:gd name="T73" fmla="*/ 101 h 1324"/>
                <a:gd name="T74" fmla="*/ 1862 w 4423"/>
                <a:gd name="T75" fmla="*/ 171 h 1324"/>
                <a:gd name="T76" fmla="*/ 1676 w 4423"/>
                <a:gd name="T77" fmla="*/ 263 h 1324"/>
                <a:gd name="T78" fmla="*/ 1489 w 4423"/>
                <a:gd name="T79" fmla="*/ 360 h 1324"/>
                <a:gd name="T80" fmla="*/ 1303 w 4423"/>
                <a:gd name="T81" fmla="*/ 467 h 1324"/>
                <a:gd name="T82" fmla="*/ 1117 w 4423"/>
                <a:gd name="T83" fmla="*/ 555 h 1324"/>
                <a:gd name="T84" fmla="*/ 931 w 4423"/>
                <a:gd name="T85" fmla="*/ 716 h 1324"/>
                <a:gd name="T86" fmla="*/ 744 w 4423"/>
                <a:gd name="T87" fmla="*/ 832 h 1324"/>
                <a:gd name="T88" fmla="*/ 558 w 4423"/>
                <a:gd name="T89" fmla="*/ 924 h 1324"/>
                <a:gd name="T90" fmla="*/ 372 w 4423"/>
                <a:gd name="T91" fmla="*/ 1000 h 1324"/>
                <a:gd name="T92" fmla="*/ 186 w 4423"/>
                <a:gd name="T93" fmla="*/ 1091 h 1324"/>
                <a:gd name="T94" fmla="*/ 0 w 4423"/>
                <a:gd name="T95" fmla="*/ 1209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324">
                  <a:moveTo>
                    <a:pt x="0" y="1324"/>
                  </a:moveTo>
                  <a:lnTo>
                    <a:pt x="46" y="1297"/>
                  </a:lnTo>
                  <a:lnTo>
                    <a:pt x="93" y="1270"/>
                  </a:lnTo>
                  <a:lnTo>
                    <a:pt x="139" y="1243"/>
                  </a:lnTo>
                  <a:lnTo>
                    <a:pt x="186" y="1216"/>
                  </a:lnTo>
                  <a:lnTo>
                    <a:pt x="232" y="1189"/>
                  </a:lnTo>
                  <a:lnTo>
                    <a:pt x="279" y="1162"/>
                  </a:lnTo>
                  <a:lnTo>
                    <a:pt x="325" y="1135"/>
                  </a:lnTo>
                  <a:lnTo>
                    <a:pt x="372" y="1108"/>
                  </a:lnTo>
                  <a:lnTo>
                    <a:pt x="419" y="1081"/>
                  </a:lnTo>
                  <a:lnTo>
                    <a:pt x="465" y="1055"/>
                  </a:lnTo>
                  <a:lnTo>
                    <a:pt x="512" y="1026"/>
                  </a:lnTo>
                  <a:lnTo>
                    <a:pt x="558" y="999"/>
                  </a:lnTo>
                  <a:lnTo>
                    <a:pt x="605" y="972"/>
                  </a:lnTo>
                  <a:lnTo>
                    <a:pt x="651" y="953"/>
                  </a:lnTo>
                  <a:lnTo>
                    <a:pt x="698" y="958"/>
                  </a:lnTo>
                  <a:lnTo>
                    <a:pt x="744" y="931"/>
                  </a:lnTo>
                  <a:lnTo>
                    <a:pt x="791" y="905"/>
                  </a:lnTo>
                  <a:lnTo>
                    <a:pt x="838" y="879"/>
                  </a:lnTo>
                  <a:lnTo>
                    <a:pt x="884" y="853"/>
                  </a:lnTo>
                  <a:lnTo>
                    <a:pt x="931" y="826"/>
                  </a:lnTo>
                  <a:lnTo>
                    <a:pt x="977" y="805"/>
                  </a:lnTo>
                  <a:lnTo>
                    <a:pt x="1024" y="784"/>
                  </a:lnTo>
                  <a:lnTo>
                    <a:pt x="1070" y="763"/>
                  </a:lnTo>
                  <a:lnTo>
                    <a:pt x="1117" y="741"/>
                  </a:lnTo>
                  <a:lnTo>
                    <a:pt x="1164" y="720"/>
                  </a:lnTo>
                  <a:lnTo>
                    <a:pt x="1210" y="704"/>
                  </a:lnTo>
                  <a:lnTo>
                    <a:pt x="1257" y="687"/>
                  </a:lnTo>
                  <a:lnTo>
                    <a:pt x="1303" y="671"/>
                  </a:lnTo>
                  <a:lnTo>
                    <a:pt x="1350" y="655"/>
                  </a:lnTo>
                  <a:lnTo>
                    <a:pt x="1396" y="638"/>
                  </a:lnTo>
                  <a:lnTo>
                    <a:pt x="1443" y="628"/>
                  </a:lnTo>
                  <a:lnTo>
                    <a:pt x="1489" y="617"/>
                  </a:lnTo>
                  <a:lnTo>
                    <a:pt x="1536" y="606"/>
                  </a:lnTo>
                  <a:lnTo>
                    <a:pt x="1583" y="596"/>
                  </a:lnTo>
                  <a:lnTo>
                    <a:pt x="1629" y="585"/>
                  </a:lnTo>
                  <a:lnTo>
                    <a:pt x="1676" y="579"/>
                  </a:lnTo>
                  <a:lnTo>
                    <a:pt x="1722" y="573"/>
                  </a:lnTo>
                  <a:lnTo>
                    <a:pt x="1769" y="567"/>
                  </a:lnTo>
                  <a:lnTo>
                    <a:pt x="1815" y="561"/>
                  </a:lnTo>
                  <a:lnTo>
                    <a:pt x="1862" y="555"/>
                  </a:lnTo>
                  <a:lnTo>
                    <a:pt x="1908" y="557"/>
                  </a:lnTo>
                  <a:lnTo>
                    <a:pt x="1955" y="559"/>
                  </a:lnTo>
                  <a:lnTo>
                    <a:pt x="2002" y="561"/>
                  </a:lnTo>
                  <a:lnTo>
                    <a:pt x="2048" y="564"/>
                  </a:lnTo>
                  <a:lnTo>
                    <a:pt x="2095" y="566"/>
                  </a:lnTo>
                  <a:lnTo>
                    <a:pt x="2141" y="571"/>
                  </a:lnTo>
                  <a:lnTo>
                    <a:pt x="2188" y="577"/>
                  </a:lnTo>
                  <a:lnTo>
                    <a:pt x="2234" y="582"/>
                  </a:lnTo>
                  <a:lnTo>
                    <a:pt x="2281" y="588"/>
                  </a:lnTo>
                  <a:lnTo>
                    <a:pt x="2328" y="593"/>
                  </a:lnTo>
                  <a:lnTo>
                    <a:pt x="2374" y="600"/>
                  </a:lnTo>
                  <a:lnTo>
                    <a:pt x="2421" y="606"/>
                  </a:lnTo>
                  <a:lnTo>
                    <a:pt x="2467" y="613"/>
                  </a:lnTo>
                  <a:lnTo>
                    <a:pt x="2514" y="619"/>
                  </a:lnTo>
                  <a:lnTo>
                    <a:pt x="2560" y="626"/>
                  </a:lnTo>
                  <a:lnTo>
                    <a:pt x="2607" y="633"/>
                  </a:lnTo>
                  <a:lnTo>
                    <a:pt x="2653" y="641"/>
                  </a:lnTo>
                  <a:lnTo>
                    <a:pt x="2700" y="649"/>
                  </a:lnTo>
                  <a:lnTo>
                    <a:pt x="2747" y="657"/>
                  </a:lnTo>
                  <a:lnTo>
                    <a:pt x="2793" y="665"/>
                  </a:lnTo>
                  <a:lnTo>
                    <a:pt x="2840" y="673"/>
                  </a:lnTo>
                  <a:lnTo>
                    <a:pt x="2886" y="680"/>
                  </a:lnTo>
                  <a:lnTo>
                    <a:pt x="2933" y="688"/>
                  </a:lnTo>
                  <a:lnTo>
                    <a:pt x="2979" y="696"/>
                  </a:lnTo>
                  <a:lnTo>
                    <a:pt x="3026" y="704"/>
                  </a:lnTo>
                  <a:lnTo>
                    <a:pt x="3072" y="716"/>
                  </a:lnTo>
                  <a:lnTo>
                    <a:pt x="3119" y="728"/>
                  </a:lnTo>
                  <a:lnTo>
                    <a:pt x="3166" y="739"/>
                  </a:lnTo>
                  <a:lnTo>
                    <a:pt x="3212" y="751"/>
                  </a:lnTo>
                  <a:lnTo>
                    <a:pt x="3259" y="763"/>
                  </a:lnTo>
                  <a:lnTo>
                    <a:pt x="3305" y="770"/>
                  </a:lnTo>
                  <a:lnTo>
                    <a:pt x="3352" y="778"/>
                  </a:lnTo>
                  <a:lnTo>
                    <a:pt x="3398" y="795"/>
                  </a:lnTo>
                  <a:lnTo>
                    <a:pt x="3445" y="812"/>
                  </a:lnTo>
                  <a:lnTo>
                    <a:pt x="3491" y="829"/>
                  </a:lnTo>
                  <a:lnTo>
                    <a:pt x="3538" y="851"/>
                  </a:lnTo>
                  <a:lnTo>
                    <a:pt x="3585" y="873"/>
                  </a:lnTo>
                  <a:lnTo>
                    <a:pt x="3631" y="894"/>
                  </a:lnTo>
                  <a:lnTo>
                    <a:pt x="3678" y="916"/>
                  </a:lnTo>
                  <a:lnTo>
                    <a:pt x="3724" y="938"/>
                  </a:lnTo>
                  <a:lnTo>
                    <a:pt x="3771" y="960"/>
                  </a:lnTo>
                  <a:lnTo>
                    <a:pt x="3817" y="982"/>
                  </a:lnTo>
                  <a:lnTo>
                    <a:pt x="3864" y="1003"/>
                  </a:lnTo>
                  <a:lnTo>
                    <a:pt x="3911" y="1025"/>
                  </a:lnTo>
                  <a:lnTo>
                    <a:pt x="3957" y="1047"/>
                  </a:lnTo>
                  <a:lnTo>
                    <a:pt x="4004" y="1071"/>
                  </a:lnTo>
                  <a:lnTo>
                    <a:pt x="4050" y="1095"/>
                  </a:lnTo>
                  <a:lnTo>
                    <a:pt x="4097" y="1119"/>
                  </a:lnTo>
                  <a:lnTo>
                    <a:pt x="4143" y="1143"/>
                  </a:lnTo>
                  <a:lnTo>
                    <a:pt x="4190" y="1167"/>
                  </a:lnTo>
                  <a:lnTo>
                    <a:pt x="4236" y="1190"/>
                  </a:lnTo>
                  <a:lnTo>
                    <a:pt x="4283" y="1214"/>
                  </a:lnTo>
                  <a:lnTo>
                    <a:pt x="4330" y="1238"/>
                  </a:lnTo>
                  <a:lnTo>
                    <a:pt x="4376" y="1262"/>
                  </a:lnTo>
                  <a:lnTo>
                    <a:pt x="4423" y="1286"/>
                  </a:lnTo>
                  <a:lnTo>
                    <a:pt x="4423" y="368"/>
                  </a:lnTo>
                  <a:lnTo>
                    <a:pt x="4376" y="344"/>
                  </a:lnTo>
                  <a:lnTo>
                    <a:pt x="4330" y="321"/>
                  </a:lnTo>
                  <a:lnTo>
                    <a:pt x="4283" y="297"/>
                  </a:lnTo>
                  <a:lnTo>
                    <a:pt x="4236" y="274"/>
                  </a:lnTo>
                  <a:lnTo>
                    <a:pt x="4190" y="250"/>
                  </a:lnTo>
                  <a:lnTo>
                    <a:pt x="4143" y="227"/>
                  </a:lnTo>
                  <a:lnTo>
                    <a:pt x="4097" y="203"/>
                  </a:lnTo>
                  <a:lnTo>
                    <a:pt x="4050" y="180"/>
                  </a:lnTo>
                  <a:lnTo>
                    <a:pt x="4004" y="156"/>
                  </a:lnTo>
                  <a:lnTo>
                    <a:pt x="3957" y="133"/>
                  </a:lnTo>
                  <a:lnTo>
                    <a:pt x="3911" y="131"/>
                  </a:lnTo>
                  <a:lnTo>
                    <a:pt x="3864" y="130"/>
                  </a:lnTo>
                  <a:lnTo>
                    <a:pt x="3817" y="128"/>
                  </a:lnTo>
                  <a:lnTo>
                    <a:pt x="3771" y="126"/>
                  </a:lnTo>
                  <a:lnTo>
                    <a:pt x="3724" y="125"/>
                  </a:lnTo>
                  <a:lnTo>
                    <a:pt x="3678" y="123"/>
                  </a:lnTo>
                  <a:lnTo>
                    <a:pt x="3631" y="122"/>
                  </a:lnTo>
                  <a:lnTo>
                    <a:pt x="3585" y="120"/>
                  </a:lnTo>
                  <a:lnTo>
                    <a:pt x="3538" y="118"/>
                  </a:lnTo>
                  <a:lnTo>
                    <a:pt x="3491" y="102"/>
                  </a:lnTo>
                  <a:lnTo>
                    <a:pt x="3445" y="92"/>
                  </a:lnTo>
                  <a:lnTo>
                    <a:pt x="3398" y="81"/>
                  </a:lnTo>
                  <a:lnTo>
                    <a:pt x="3352" y="71"/>
                  </a:lnTo>
                  <a:lnTo>
                    <a:pt x="3305" y="61"/>
                  </a:lnTo>
                  <a:lnTo>
                    <a:pt x="3259" y="51"/>
                  </a:lnTo>
                  <a:lnTo>
                    <a:pt x="3212" y="40"/>
                  </a:lnTo>
                  <a:lnTo>
                    <a:pt x="3166" y="30"/>
                  </a:lnTo>
                  <a:lnTo>
                    <a:pt x="3119" y="20"/>
                  </a:lnTo>
                  <a:lnTo>
                    <a:pt x="3072" y="10"/>
                  </a:lnTo>
                  <a:lnTo>
                    <a:pt x="3026" y="0"/>
                  </a:lnTo>
                  <a:lnTo>
                    <a:pt x="2979" y="0"/>
                  </a:lnTo>
                  <a:lnTo>
                    <a:pt x="2933" y="1"/>
                  </a:lnTo>
                  <a:lnTo>
                    <a:pt x="2886" y="2"/>
                  </a:lnTo>
                  <a:lnTo>
                    <a:pt x="2840" y="2"/>
                  </a:lnTo>
                  <a:lnTo>
                    <a:pt x="2793" y="3"/>
                  </a:lnTo>
                  <a:lnTo>
                    <a:pt x="2747" y="4"/>
                  </a:lnTo>
                  <a:lnTo>
                    <a:pt x="2700" y="5"/>
                  </a:lnTo>
                  <a:lnTo>
                    <a:pt x="2653" y="5"/>
                  </a:lnTo>
                  <a:lnTo>
                    <a:pt x="2607" y="6"/>
                  </a:lnTo>
                  <a:lnTo>
                    <a:pt x="2560" y="7"/>
                  </a:lnTo>
                  <a:lnTo>
                    <a:pt x="2514" y="14"/>
                  </a:lnTo>
                  <a:lnTo>
                    <a:pt x="2467" y="22"/>
                  </a:lnTo>
                  <a:lnTo>
                    <a:pt x="2421" y="30"/>
                  </a:lnTo>
                  <a:lnTo>
                    <a:pt x="2374" y="37"/>
                  </a:lnTo>
                  <a:lnTo>
                    <a:pt x="2328" y="45"/>
                  </a:lnTo>
                  <a:lnTo>
                    <a:pt x="2281" y="53"/>
                  </a:lnTo>
                  <a:lnTo>
                    <a:pt x="2234" y="61"/>
                  </a:lnTo>
                  <a:lnTo>
                    <a:pt x="2188" y="68"/>
                  </a:lnTo>
                  <a:lnTo>
                    <a:pt x="2141" y="76"/>
                  </a:lnTo>
                  <a:lnTo>
                    <a:pt x="2095" y="84"/>
                  </a:lnTo>
                  <a:lnTo>
                    <a:pt x="2048" y="101"/>
                  </a:lnTo>
                  <a:lnTo>
                    <a:pt x="2002" y="118"/>
                  </a:lnTo>
                  <a:lnTo>
                    <a:pt x="1955" y="136"/>
                  </a:lnTo>
                  <a:lnTo>
                    <a:pt x="1908" y="153"/>
                  </a:lnTo>
                  <a:lnTo>
                    <a:pt x="1862" y="171"/>
                  </a:lnTo>
                  <a:lnTo>
                    <a:pt x="1815" y="194"/>
                  </a:lnTo>
                  <a:lnTo>
                    <a:pt x="1769" y="217"/>
                  </a:lnTo>
                  <a:lnTo>
                    <a:pt x="1722" y="240"/>
                  </a:lnTo>
                  <a:lnTo>
                    <a:pt x="1676" y="263"/>
                  </a:lnTo>
                  <a:lnTo>
                    <a:pt x="1629" y="286"/>
                  </a:lnTo>
                  <a:lnTo>
                    <a:pt x="1583" y="310"/>
                  </a:lnTo>
                  <a:lnTo>
                    <a:pt x="1536" y="335"/>
                  </a:lnTo>
                  <a:lnTo>
                    <a:pt x="1489" y="360"/>
                  </a:lnTo>
                  <a:lnTo>
                    <a:pt x="1443" y="384"/>
                  </a:lnTo>
                  <a:lnTo>
                    <a:pt x="1396" y="409"/>
                  </a:lnTo>
                  <a:lnTo>
                    <a:pt x="1350" y="439"/>
                  </a:lnTo>
                  <a:lnTo>
                    <a:pt x="1303" y="467"/>
                  </a:lnTo>
                  <a:lnTo>
                    <a:pt x="1257" y="483"/>
                  </a:lnTo>
                  <a:lnTo>
                    <a:pt x="1210" y="499"/>
                  </a:lnTo>
                  <a:lnTo>
                    <a:pt x="1164" y="515"/>
                  </a:lnTo>
                  <a:lnTo>
                    <a:pt x="1117" y="555"/>
                  </a:lnTo>
                  <a:lnTo>
                    <a:pt x="1070" y="596"/>
                  </a:lnTo>
                  <a:lnTo>
                    <a:pt x="1024" y="636"/>
                  </a:lnTo>
                  <a:lnTo>
                    <a:pt x="977" y="676"/>
                  </a:lnTo>
                  <a:lnTo>
                    <a:pt x="931" y="716"/>
                  </a:lnTo>
                  <a:lnTo>
                    <a:pt x="884" y="752"/>
                  </a:lnTo>
                  <a:lnTo>
                    <a:pt x="838" y="779"/>
                  </a:lnTo>
                  <a:lnTo>
                    <a:pt x="791" y="805"/>
                  </a:lnTo>
                  <a:lnTo>
                    <a:pt x="744" y="832"/>
                  </a:lnTo>
                  <a:lnTo>
                    <a:pt x="698" y="859"/>
                  </a:lnTo>
                  <a:lnTo>
                    <a:pt x="651" y="881"/>
                  </a:lnTo>
                  <a:lnTo>
                    <a:pt x="605" y="903"/>
                  </a:lnTo>
                  <a:lnTo>
                    <a:pt x="558" y="924"/>
                  </a:lnTo>
                  <a:lnTo>
                    <a:pt x="512" y="939"/>
                  </a:lnTo>
                  <a:lnTo>
                    <a:pt x="465" y="934"/>
                  </a:lnTo>
                  <a:lnTo>
                    <a:pt x="419" y="967"/>
                  </a:lnTo>
                  <a:lnTo>
                    <a:pt x="372" y="1000"/>
                  </a:lnTo>
                  <a:lnTo>
                    <a:pt x="325" y="1021"/>
                  </a:lnTo>
                  <a:lnTo>
                    <a:pt x="279" y="1039"/>
                  </a:lnTo>
                  <a:lnTo>
                    <a:pt x="232" y="1056"/>
                  </a:lnTo>
                  <a:lnTo>
                    <a:pt x="186" y="1091"/>
                  </a:lnTo>
                  <a:lnTo>
                    <a:pt x="139" y="1127"/>
                  </a:lnTo>
                  <a:lnTo>
                    <a:pt x="93" y="1162"/>
                  </a:lnTo>
                  <a:lnTo>
                    <a:pt x="46" y="1191"/>
                  </a:lnTo>
                  <a:lnTo>
                    <a:pt x="0" y="1209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rgbClr val="FF505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864" y="1052"/>
              <a:ext cx="4424" cy="1324"/>
            </a:xfrm>
            <a:custGeom>
              <a:avLst/>
              <a:gdLst>
                <a:gd name="T0" fmla="*/ 139 w 4423"/>
                <a:gd name="T1" fmla="*/ 1243 h 1324"/>
                <a:gd name="T2" fmla="*/ 325 w 4423"/>
                <a:gd name="T3" fmla="*/ 1135 h 1324"/>
                <a:gd name="T4" fmla="*/ 512 w 4423"/>
                <a:gd name="T5" fmla="*/ 1026 h 1324"/>
                <a:gd name="T6" fmla="*/ 698 w 4423"/>
                <a:gd name="T7" fmla="*/ 958 h 1324"/>
                <a:gd name="T8" fmla="*/ 884 w 4423"/>
                <a:gd name="T9" fmla="*/ 853 h 1324"/>
                <a:gd name="T10" fmla="*/ 1070 w 4423"/>
                <a:gd name="T11" fmla="*/ 763 h 1324"/>
                <a:gd name="T12" fmla="*/ 1257 w 4423"/>
                <a:gd name="T13" fmla="*/ 687 h 1324"/>
                <a:gd name="T14" fmla="*/ 1443 w 4423"/>
                <a:gd name="T15" fmla="*/ 628 h 1324"/>
                <a:gd name="T16" fmla="*/ 1629 w 4423"/>
                <a:gd name="T17" fmla="*/ 585 h 1324"/>
                <a:gd name="T18" fmla="*/ 1815 w 4423"/>
                <a:gd name="T19" fmla="*/ 561 h 1324"/>
                <a:gd name="T20" fmla="*/ 2002 w 4423"/>
                <a:gd name="T21" fmla="*/ 561 h 1324"/>
                <a:gd name="T22" fmla="*/ 2188 w 4423"/>
                <a:gd name="T23" fmla="*/ 577 h 1324"/>
                <a:gd name="T24" fmla="*/ 2374 w 4423"/>
                <a:gd name="T25" fmla="*/ 600 h 1324"/>
                <a:gd name="T26" fmla="*/ 2560 w 4423"/>
                <a:gd name="T27" fmla="*/ 626 h 1324"/>
                <a:gd name="T28" fmla="*/ 2747 w 4423"/>
                <a:gd name="T29" fmla="*/ 657 h 1324"/>
                <a:gd name="T30" fmla="*/ 2933 w 4423"/>
                <a:gd name="T31" fmla="*/ 688 h 1324"/>
                <a:gd name="T32" fmla="*/ 3119 w 4423"/>
                <a:gd name="T33" fmla="*/ 728 h 1324"/>
                <a:gd name="T34" fmla="*/ 3305 w 4423"/>
                <a:gd name="T35" fmla="*/ 770 h 1324"/>
                <a:gd name="T36" fmla="*/ 3491 w 4423"/>
                <a:gd name="T37" fmla="*/ 829 h 1324"/>
                <a:gd name="T38" fmla="*/ 3678 w 4423"/>
                <a:gd name="T39" fmla="*/ 916 h 1324"/>
                <a:gd name="T40" fmla="*/ 3864 w 4423"/>
                <a:gd name="T41" fmla="*/ 1003 h 1324"/>
                <a:gd name="T42" fmla="*/ 4050 w 4423"/>
                <a:gd name="T43" fmla="*/ 1095 h 1324"/>
                <a:gd name="T44" fmla="*/ 4236 w 4423"/>
                <a:gd name="T45" fmla="*/ 1190 h 1324"/>
                <a:gd name="T46" fmla="*/ 4423 w 4423"/>
                <a:gd name="T47" fmla="*/ 1286 h 1324"/>
                <a:gd name="T48" fmla="*/ 4283 w 4423"/>
                <a:gd name="T49" fmla="*/ 297 h 1324"/>
                <a:gd name="T50" fmla="*/ 4097 w 4423"/>
                <a:gd name="T51" fmla="*/ 203 h 1324"/>
                <a:gd name="T52" fmla="*/ 3911 w 4423"/>
                <a:gd name="T53" fmla="*/ 131 h 1324"/>
                <a:gd name="T54" fmla="*/ 3724 w 4423"/>
                <a:gd name="T55" fmla="*/ 125 h 1324"/>
                <a:gd name="T56" fmla="*/ 3538 w 4423"/>
                <a:gd name="T57" fmla="*/ 118 h 1324"/>
                <a:gd name="T58" fmla="*/ 3352 w 4423"/>
                <a:gd name="T59" fmla="*/ 71 h 1324"/>
                <a:gd name="T60" fmla="*/ 3166 w 4423"/>
                <a:gd name="T61" fmla="*/ 30 h 1324"/>
                <a:gd name="T62" fmla="*/ 2979 w 4423"/>
                <a:gd name="T63" fmla="*/ 0 h 1324"/>
                <a:gd name="T64" fmla="*/ 2793 w 4423"/>
                <a:gd name="T65" fmla="*/ 3 h 1324"/>
                <a:gd name="T66" fmla="*/ 2607 w 4423"/>
                <a:gd name="T67" fmla="*/ 6 h 1324"/>
                <a:gd name="T68" fmla="*/ 2421 w 4423"/>
                <a:gd name="T69" fmla="*/ 30 h 1324"/>
                <a:gd name="T70" fmla="*/ 2234 w 4423"/>
                <a:gd name="T71" fmla="*/ 61 h 1324"/>
                <a:gd name="T72" fmla="*/ 2048 w 4423"/>
                <a:gd name="T73" fmla="*/ 101 h 1324"/>
                <a:gd name="T74" fmla="*/ 1862 w 4423"/>
                <a:gd name="T75" fmla="*/ 171 h 1324"/>
                <a:gd name="T76" fmla="*/ 1676 w 4423"/>
                <a:gd name="T77" fmla="*/ 263 h 1324"/>
                <a:gd name="T78" fmla="*/ 1489 w 4423"/>
                <a:gd name="T79" fmla="*/ 360 h 1324"/>
                <a:gd name="T80" fmla="*/ 1303 w 4423"/>
                <a:gd name="T81" fmla="*/ 467 h 1324"/>
                <a:gd name="T82" fmla="*/ 1117 w 4423"/>
                <a:gd name="T83" fmla="*/ 555 h 1324"/>
                <a:gd name="T84" fmla="*/ 931 w 4423"/>
                <a:gd name="T85" fmla="*/ 716 h 1324"/>
                <a:gd name="T86" fmla="*/ 744 w 4423"/>
                <a:gd name="T87" fmla="*/ 832 h 1324"/>
                <a:gd name="T88" fmla="*/ 558 w 4423"/>
                <a:gd name="T89" fmla="*/ 924 h 1324"/>
                <a:gd name="T90" fmla="*/ 372 w 4423"/>
                <a:gd name="T91" fmla="*/ 1000 h 1324"/>
                <a:gd name="T92" fmla="*/ 186 w 4423"/>
                <a:gd name="T93" fmla="*/ 1091 h 1324"/>
                <a:gd name="T94" fmla="*/ 0 w 4423"/>
                <a:gd name="T95" fmla="*/ 1209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324">
                  <a:moveTo>
                    <a:pt x="0" y="1324"/>
                  </a:moveTo>
                  <a:lnTo>
                    <a:pt x="46" y="1297"/>
                  </a:lnTo>
                  <a:lnTo>
                    <a:pt x="93" y="1270"/>
                  </a:lnTo>
                  <a:lnTo>
                    <a:pt x="139" y="1243"/>
                  </a:lnTo>
                  <a:lnTo>
                    <a:pt x="186" y="1216"/>
                  </a:lnTo>
                  <a:lnTo>
                    <a:pt x="232" y="1189"/>
                  </a:lnTo>
                  <a:lnTo>
                    <a:pt x="279" y="1162"/>
                  </a:lnTo>
                  <a:lnTo>
                    <a:pt x="325" y="1135"/>
                  </a:lnTo>
                  <a:lnTo>
                    <a:pt x="372" y="1108"/>
                  </a:lnTo>
                  <a:lnTo>
                    <a:pt x="419" y="1081"/>
                  </a:lnTo>
                  <a:lnTo>
                    <a:pt x="465" y="1055"/>
                  </a:lnTo>
                  <a:lnTo>
                    <a:pt x="512" y="1026"/>
                  </a:lnTo>
                  <a:lnTo>
                    <a:pt x="558" y="999"/>
                  </a:lnTo>
                  <a:lnTo>
                    <a:pt x="605" y="972"/>
                  </a:lnTo>
                  <a:lnTo>
                    <a:pt x="651" y="953"/>
                  </a:lnTo>
                  <a:lnTo>
                    <a:pt x="698" y="958"/>
                  </a:lnTo>
                  <a:lnTo>
                    <a:pt x="744" y="931"/>
                  </a:lnTo>
                  <a:lnTo>
                    <a:pt x="791" y="905"/>
                  </a:lnTo>
                  <a:lnTo>
                    <a:pt x="838" y="879"/>
                  </a:lnTo>
                  <a:lnTo>
                    <a:pt x="884" y="853"/>
                  </a:lnTo>
                  <a:lnTo>
                    <a:pt x="931" y="826"/>
                  </a:lnTo>
                  <a:lnTo>
                    <a:pt x="977" y="805"/>
                  </a:lnTo>
                  <a:lnTo>
                    <a:pt x="1024" y="784"/>
                  </a:lnTo>
                  <a:lnTo>
                    <a:pt x="1070" y="763"/>
                  </a:lnTo>
                  <a:lnTo>
                    <a:pt x="1117" y="741"/>
                  </a:lnTo>
                  <a:lnTo>
                    <a:pt x="1164" y="720"/>
                  </a:lnTo>
                  <a:lnTo>
                    <a:pt x="1210" y="704"/>
                  </a:lnTo>
                  <a:lnTo>
                    <a:pt x="1257" y="687"/>
                  </a:lnTo>
                  <a:lnTo>
                    <a:pt x="1303" y="671"/>
                  </a:lnTo>
                  <a:lnTo>
                    <a:pt x="1350" y="655"/>
                  </a:lnTo>
                  <a:lnTo>
                    <a:pt x="1396" y="638"/>
                  </a:lnTo>
                  <a:lnTo>
                    <a:pt x="1443" y="628"/>
                  </a:lnTo>
                  <a:lnTo>
                    <a:pt x="1489" y="617"/>
                  </a:lnTo>
                  <a:lnTo>
                    <a:pt x="1536" y="606"/>
                  </a:lnTo>
                  <a:lnTo>
                    <a:pt x="1583" y="596"/>
                  </a:lnTo>
                  <a:lnTo>
                    <a:pt x="1629" y="585"/>
                  </a:lnTo>
                  <a:lnTo>
                    <a:pt x="1676" y="579"/>
                  </a:lnTo>
                  <a:lnTo>
                    <a:pt x="1722" y="573"/>
                  </a:lnTo>
                  <a:lnTo>
                    <a:pt x="1769" y="567"/>
                  </a:lnTo>
                  <a:lnTo>
                    <a:pt x="1815" y="561"/>
                  </a:lnTo>
                  <a:lnTo>
                    <a:pt x="1862" y="555"/>
                  </a:lnTo>
                  <a:lnTo>
                    <a:pt x="1908" y="557"/>
                  </a:lnTo>
                  <a:lnTo>
                    <a:pt x="1955" y="559"/>
                  </a:lnTo>
                  <a:lnTo>
                    <a:pt x="2002" y="561"/>
                  </a:lnTo>
                  <a:lnTo>
                    <a:pt x="2048" y="564"/>
                  </a:lnTo>
                  <a:lnTo>
                    <a:pt x="2095" y="566"/>
                  </a:lnTo>
                  <a:lnTo>
                    <a:pt x="2141" y="571"/>
                  </a:lnTo>
                  <a:lnTo>
                    <a:pt x="2188" y="577"/>
                  </a:lnTo>
                  <a:lnTo>
                    <a:pt x="2234" y="582"/>
                  </a:lnTo>
                  <a:lnTo>
                    <a:pt x="2281" y="588"/>
                  </a:lnTo>
                  <a:lnTo>
                    <a:pt x="2328" y="593"/>
                  </a:lnTo>
                  <a:lnTo>
                    <a:pt x="2374" y="600"/>
                  </a:lnTo>
                  <a:lnTo>
                    <a:pt x="2421" y="606"/>
                  </a:lnTo>
                  <a:lnTo>
                    <a:pt x="2467" y="613"/>
                  </a:lnTo>
                  <a:lnTo>
                    <a:pt x="2514" y="619"/>
                  </a:lnTo>
                  <a:lnTo>
                    <a:pt x="2560" y="626"/>
                  </a:lnTo>
                  <a:lnTo>
                    <a:pt x="2607" y="633"/>
                  </a:lnTo>
                  <a:lnTo>
                    <a:pt x="2653" y="641"/>
                  </a:lnTo>
                  <a:lnTo>
                    <a:pt x="2700" y="649"/>
                  </a:lnTo>
                  <a:lnTo>
                    <a:pt x="2747" y="657"/>
                  </a:lnTo>
                  <a:lnTo>
                    <a:pt x="2793" y="665"/>
                  </a:lnTo>
                  <a:lnTo>
                    <a:pt x="2840" y="673"/>
                  </a:lnTo>
                  <a:lnTo>
                    <a:pt x="2886" y="680"/>
                  </a:lnTo>
                  <a:lnTo>
                    <a:pt x="2933" y="688"/>
                  </a:lnTo>
                  <a:lnTo>
                    <a:pt x="2979" y="696"/>
                  </a:lnTo>
                  <a:lnTo>
                    <a:pt x="3026" y="704"/>
                  </a:lnTo>
                  <a:lnTo>
                    <a:pt x="3072" y="716"/>
                  </a:lnTo>
                  <a:lnTo>
                    <a:pt x="3119" y="728"/>
                  </a:lnTo>
                  <a:lnTo>
                    <a:pt x="3166" y="739"/>
                  </a:lnTo>
                  <a:lnTo>
                    <a:pt x="3212" y="751"/>
                  </a:lnTo>
                  <a:lnTo>
                    <a:pt x="3259" y="763"/>
                  </a:lnTo>
                  <a:lnTo>
                    <a:pt x="3305" y="770"/>
                  </a:lnTo>
                  <a:lnTo>
                    <a:pt x="3352" y="778"/>
                  </a:lnTo>
                  <a:lnTo>
                    <a:pt x="3398" y="795"/>
                  </a:lnTo>
                  <a:lnTo>
                    <a:pt x="3445" y="812"/>
                  </a:lnTo>
                  <a:lnTo>
                    <a:pt x="3491" y="829"/>
                  </a:lnTo>
                  <a:lnTo>
                    <a:pt x="3538" y="851"/>
                  </a:lnTo>
                  <a:lnTo>
                    <a:pt x="3585" y="873"/>
                  </a:lnTo>
                  <a:lnTo>
                    <a:pt x="3631" y="894"/>
                  </a:lnTo>
                  <a:lnTo>
                    <a:pt x="3678" y="916"/>
                  </a:lnTo>
                  <a:lnTo>
                    <a:pt x="3724" y="938"/>
                  </a:lnTo>
                  <a:lnTo>
                    <a:pt x="3771" y="960"/>
                  </a:lnTo>
                  <a:lnTo>
                    <a:pt x="3817" y="982"/>
                  </a:lnTo>
                  <a:lnTo>
                    <a:pt x="3864" y="1003"/>
                  </a:lnTo>
                  <a:lnTo>
                    <a:pt x="3911" y="1025"/>
                  </a:lnTo>
                  <a:lnTo>
                    <a:pt x="3957" y="1047"/>
                  </a:lnTo>
                  <a:lnTo>
                    <a:pt x="4004" y="1071"/>
                  </a:lnTo>
                  <a:lnTo>
                    <a:pt x="4050" y="1095"/>
                  </a:lnTo>
                  <a:lnTo>
                    <a:pt x="4097" y="1119"/>
                  </a:lnTo>
                  <a:lnTo>
                    <a:pt x="4143" y="1143"/>
                  </a:lnTo>
                  <a:lnTo>
                    <a:pt x="4190" y="1167"/>
                  </a:lnTo>
                  <a:lnTo>
                    <a:pt x="4236" y="1190"/>
                  </a:lnTo>
                  <a:lnTo>
                    <a:pt x="4283" y="1214"/>
                  </a:lnTo>
                  <a:lnTo>
                    <a:pt x="4330" y="1238"/>
                  </a:lnTo>
                  <a:lnTo>
                    <a:pt x="4376" y="1262"/>
                  </a:lnTo>
                  <a:lnTo>
                    <a:pt x="4423" y="1286"/>
                  </a:lnTo>
                  <a:lnTo>
                    <a:pt x="4423" y="368"/>
                  </a:lnTo>
                  <a:lnTo>
                    <a:pt x="4376" y="344"/>
                  </a:lnTo>
                  <a:lnTo>
                    <a:pt x="4330" y="321"/>
                  </a:lnTo>
                  <a:lnTo>
                    <a:pt x="4283" y="297"/>
                  </a:lnTo>
                  <a:lnTo>
                    <a:pt x="4236" y="274"/>
                  </a:lnTo>
                  <a:lnTo>
                    <a:pt x="4190" y="250"/>
                  </a:lnTo>
                  <a:lnTo>
                    <a:pt x="4143" y="227"/>
                  </a:lnTo>
                  <a:lnTo>
                    <a:pt x="4097" y="203"/>
                  </a:lnTo>
                  <a:lnTo>
                    <a:pt x="4050" y="180"/>
                  </a:lnTo>
                  <a:lnTo>
                    <a:pt x="4004" y="156"/>
                  </a:lnTo>
                  <a:lnTo>
                    <a:pt x="3957" y="133"/>
                  </a:lnTo>
                  <a:lnTo>
                    <a:pt x="3911" y="131"/>
                  </a:lnTo>
                  <a:lnTo>
                    <a:pt x="3864" y="130"/>
                  </a:lnTo>
                  <a:lnTo>
                    <a:pt x="3817" y="128"/>
                  </a:lnTo>
                  <a:lnTo>
                    <a:pt x="3771" y="126"/>
                  </a:lnTo>
                  <a:lnTo>
                    <a:pt x="3724" y="125"/>
                  </a:lnTo>
                  <a:lnTo>
                    <a:pt x="3678" y="123"/>
                  </a:lnTo>
                  <a:lnTo>
                    <a:pt x="3631" y="122"/>
                  </a:lnTo>
                  <a:lnTo>
                    <a:pt x="3585" y="120"/>
                  </a:lnTo>
                  <a:lnTo>
                    <a:pt x="3538" y="118"/>
                  </a:lnTo>
                  <a:lnTo>
                    <a:pt x="3491" y="102"/>
                  </a:lnTo>
                  <a:lnTo>
                    <a:pt x="3445" y="92"/>
                  </a:lnTo>
                  <a:lnTo>
                    <a:pt x="3398" y="81"/>
                  </a:lnTo>
                  <a:lnTo>
                    <a:pt x="3352" y="71"/>
                  </a:lnTo>
                  <a:lnTo>
                    <a:pt x="3305" y="61"/>
                  </a:lnTo>
                  <a:lnTo>
                    <a:pt x="3259" y="51"/>
                  </a:lnTo>
                  <a:lnTo>
                    <a:pt x="3212" y="40"/>
                  </a:lnTo>
                  <a:lnTo>
                    <a:pt x="3166" y="30"/>
                  </a:lnTo>
                  <a:lnTo>
                    <a:pt x="3119" y="20"/>
                  </a:lnTo>
                  <a:lnTo>
                    <a:pt x="3072" y="10"/>
                  </a:lnTo>
                  <a:lnTo>
                    <a:pt x="3026" y="0"/>
                  </a:lnTo>
                  <a:lnTo>
                    <a:pt x="2979" y="0"/>
                  </a:lnTo>
                  <a:lnTo>
                    <a:pt x="2933" y="1"/>
                  </a:lnTo>
                  <a:lnTo>
                    <a:pt x="2886" y="2"/>
                  </a:lnTo>
                  <a:lnTo>
                    <a:pt x="2840" y="2"/>
                  </a:lnTo>
                  <a:lnTo>
                    <a:pt x="2793" y="3"/>
                  </a:lnTo>
                  <a:lnTo>
                    <a:pt x="2747" y="4"/>
                  </a:lnTo>
                  <a:lnTo>
                    <a:pt x="2700" y="5"/>
                  </a:lnTo>
                  <a:lnTo>
                    <a:pt x="2653" y="5"/>
                  </a:lnTo>
                  <a:lnTo>
                    <a:pt x="2607" y="6"/>
                  </a:lnTo>
                  <a:lnTo>
                    <a:pt x="2560" y="7"/>
                  </a:lnTo>
                  <a:lnTo>
                    <a:pt x="2514" y="14"/>
                  </a:lnTo>
                  <a:lnTo>
                    <a:pt x="2467" y="22"/>
                  </a:lnTo>
                  <a:lnTo>
                    <a:pt x="2421" y="30"/>
                  </a:lnTo>
                  <a:lnTo>
                    <a:pt x="2374" y="37"/>
                  </a:lnTo>
                  <a:lnTo>
                    <a:pt x="2328" y="45"/>
                  </a:lnTo>
                  <a:lnTo>
                    <a:pt x="2281" y="53"/>
                  </a:lnTo>
                  <a:lnTo>
                    <a:pt x="2234" y="61"/>
                  </a:lnTo>
                  <a:lnTo>
                    <a:pt x="2188" y="68"/>
                  </a:lnTo>
                  <a:lnTo>
                    <a:pt x="2141" y="76"/>
                  </a:lnTo>
                  <a:lnTo>
                    <a:pt x="2095" y="84"/>
                  </a:lnTo>
                  <a:lnTo>
                    <a:pt x="2048" y="101"/>
                  </a:lnTo>
                  <a:lnTo>
                    <a:pt x="2002" y="118"/>
                  </a:lnTo>
                  <a:lnTo>
                    <a:pt x="1955" y="136"/>
                  </a:lnTo>
                  <a:lnTo>
                    <a:pt x="1908" y="153"/>
                  </a:lnTo>
                  <a:lnTo>
                    <a:pt x="1862" y="171"/>
                  </a:lnTo>
                  <a:lnTo>
                    <a:pt x="1815" y="194"/>
                  </a:lnTo>
                  <a:lnTo>
                    <a:pt x="1769" y="217"/>
                  </a:lnTo>
                  <a:lnTo>
                    <a:pt x="1722" y="240"/>
                  </a:lnTo>
                  <a:lnTo>
                    <a:pt x="1676" y="263"/>
                  </a:lnTo>
                  <a:lnTo>
                    <a:pt x="1629" y="286"/>
                  </a:lnTo>
                  <a:lnTo>
                    <a:pt x="1583" y="310"/>
                  </a:lnTo>
                  <a:lnTo>
                    <a:pt x="1536" y="335"/>
                  </a:lnTo>
                  <a:lnTo>
                    <a:pt x="1489" y="360"/>
                  </a:lnTo>
                  <a:lnTo>
                    <a:pt x="1443" y="384"/>
                  </a:lnTo>
                  <a:lnTo>
                    <a:pt x="1396" y="409"/>
                  </a:lnTo>
                  <a:lnTo>
                    <a:pt x="1350" y="439"/>
                  </a:lnTo>
                  <a:lnTo>
                    <a:pt x="1303" y="467"/>
                  </a:lnTo>
                  <a:lnTo>
                    <a:pt x="1257" y="483"/>
                  </a:lnTo>
                  <a:lnTo>
                    <a:pt x="1210" y="499"/>
                  </a:lnTo>
                  <a:lnTo>
                    <a:pt x="1164" y="515"/>
                  </a:lnTo>
                  <a:lnTo>
                    <a:pt x="1117" y="555"/>
                  </a:lnTo>
                  <a:lnTo>
                    <a:pt x="1070" y="596"/>
                  </a:lnTo>
                  <a:lnTo>
                    <a:pt x="1024" y="636"/>
                  </a:lnTo>
                  <a:lnTo>
                    <a:pt x="977" y="676"/>
                  </a:lnTo>
                  <a:lnTo>
                    <a:pt x="931" y="716"/>
                  </a:lnTo>
                  <a:lnTo>
                    <a:pt x="884" y="752"/>
                  </a:lnTo>
                  <a:lnTo>
                    <a:pt x="838" y="779"/>
                  </a:lnTo>
                  <a:lnTo>
                    <a:pt x="791" y="805"/>
                  </a:lnTo>
                  <a:lnTo>
                    <a:pt x="744" y="832"/>
                  </a:lnTo>
                  <a:lnTo>
                    <a:pt x="698" y="859"/>
                  </a:lnTo>
                  <a:lnTo>
                    <a:pt x="651" y="881"/>
                  </a:lnTo>
                  <a:lnTo>
                    <a:pt x="605" y="903"/>
                  </a:lnTo>
                  <a:lnTo>
                    <a:pt x="558" y="924"/>
                  </a:lnTo>
                  <a:lnTo>
                    <a:pt x="512" y="939"/>
                  </a:lnTo>
                  <a:lnTo>
                    <a:pt x="465" y="934"/>
                  </a:lnTo>
                  <a:lnTo>
                    <a:pt x="419" y="967"/>
                  </a:lnTo>
                  <a:lnTo>
                    <a:pt x="372" y="1000"/>
                  </a:lnTo>
                  <a:lnTo>
                    <a:pt x="325" y="1021"/>
                  </a:lnTo>
                  <a:lnTo>
                    <a:pt x="279" y="1039"/>
                  </a:lnTo>
                  <a:lnTo>
                    <a:pt x="232" y="1056"/>
                  </a:lnTo>
                  <a:lnTo>
                    <a:pt x="186" y="1091"/>
                  </a:lnTo>
                  <a:lnTo>
                    <a:pt x="139" y="1127"/>
                  </a:lnTo>
                  <a:lnTo>
                    <a:pt x="93" y="1162"/>
                  </a:lnTo>
                  <a:lnTo>
                    <a:pt x="46" y="1191"/>
                  </a:lnTo>
                  <a:lnTo>
                    <a:pt x="0" y="1209"/>
                  </a:lnTo>
                  <a:lnTo>
                    <a:pt x="0" y="1324"/>
                  </a:lnTo>
                  <a:close/>
                </a:path>
              </a:pathLst>
            </a:custGeom>
            <a:noFill/>
            <a:ln w="31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1" name="Freeform 41"/>
            <p:cNvSpPr>
              <a:spLocks noChangeArrowheads="1"/>
            </p:cNvSpPr>
            <p:nvPr/>
          </p:nvSpPr>
          <p:spPr bwMode="auto">
            <a:xfrm>
              <a:off x="864" y="-2060"/>
              <a:ext cx="4424" cy="4436"/>
            </a:xfrm>
            <a:custGeom>
              <a:avLst/>
              <a:gdLst>
                <a:gd name="T0" fmla="*/ 139 w 4423"/>
                <a:gd name="T1" fmla="*/ 4344 h 4437"/>
                <a:gd name="T2" fmla="*/ 325 w 4423"/>
                <a:gd name="T3" fmla="*/ 4194 h 4437"/>
                <a:gd name="T4" fmla="*/ 512 w 4423"/>
                <a:gd name="T5" fmla="*/ 4078 h 4437"/>
                <a:gd name="T6" fmla="*/ 698 w 4423"/>
                <a:gd name="T7" fmla="*/ 3908 h 4437"/>
                <a:gd name="T8" fmla="*/ 884 w 4423"/>
                <a:gd name="T9" fmla="*/ 3758 h 4437"/>
                <a:gd name="T10" fmla="*/ 1070 w 4423"/>
                <a:gd name="T11" fmla="*/ 3657 h 4437"/>
                <a:gd name="T12" fmla="*/ 1257 w 4423"/>
                <a:gd name="T13" fmla="*/ 3541 h 4437"/>
                <a:gd name="T14" fmla="*/ 1443 w 4423"/>
                <a:gd name="T15" fmla="*/ 3420 h 4437"/>
                <a:gd name="T16" fmla="*/ 1629 w 4423"/>
                <a:gd name="T17" fmla="*/ 3379 h 4437"/>
                <a:gd name="T18" fmla="*/ 1815 w 4423"/>
                <a:gd name="T19" fmla="*/ 3226 h 4437"/>
                <a:gd name="T20" fmla="*/ 2002 w 4423"/>
                <a:gd name="T21" fmla="*/ 3086 h 4437"/>
                <a:gd name="T22" fmla="*/ 2188 w 4423"/>
                <a:gd name="T23" fmla="*/ 2974 h 4437"/>
                <a:gd name="T24" fmla="*/ 2374 w 4423"/>
                <a:gd name="T25" fmla="*/ 2885 h 4437"/>
                <a:gd name="T26" fmla="*/ 2560 w 4423"/>
                <a:gd name="T27" fmla="*/ 2796 h 4437"/>
                <a:gd name="T28" fmla="*/ 2747 w 4423"/>
                <a:gd name="T29" fmla="*/ 2714 h 4437"/>
                <a:gd name="T30" fmla="*/ 2933 w 4423"/>
                <a:gd name="T31" fmla="*/ 2632 h 4437"/>
                <a:gd name="T32" fmla="*/ 3119 w 4423"/>
                <a:gd name="T33" fmla="*/ 2572 h 4437"/>
                <a:gd name="T34" fmla="*/ 3305 w 4423"/>
                <a:gd name="T35" fmla="*/ 2513 h 4437"/>
                <a:gd name="T36" fmla="*/ 3491 w 4423"/>
                <a:gd name="T37" fmla="*/ 2455 h 4437"/>
                <a:gd name="T38" fmla="*/ 3678 w 4423"/>
                <a:gd name="T39" fmla="*/ 2421 h 4437"/>
                <a:gd name="T40" fmla="*/ 3864 w 4423"/>
                <a:gd name="T41" fmla="*/ 2526 h 4437"/>
                <a:gd name="T42" fmla="*/ 4050 w 4423"/>
                <a:gd name="T43" fmla="*/ 2676 h 4437"/>
                <a:gd name="T44" fmla="*/ 4236 w 4423"/>
                <a:gd name="T45" fmla="*/ 2809 h 4437"/>
                <a:gd name="T46" fmla="*/ 4423 w 4423"/>
                <a:gd name="T47" fmla="*/ 2942 h 4437"/>
                <a:gd name="T48" fmla="*/ 4283 w 4423"/>
                <a:gd name="T49" fmla="*/ 143 h 4437"/>
                <a:gd name="T50" fmla="*/ 4097 w 4423"/>
                <a:gd name="T51" fmla="*/ 334 h 4437"/>
                <a:gd name="T52" fmla="*/ 3911 w 4423"/>
                <a:gd name="T53" fmla="*/ 515 h 4437"/>
                <a:gd name="T54" fmla="*/ 3724 w 4423"/>
                <a:gd name="T55" fmla="*/ 662 h 4437"/>
                <a:gd name="T56" fmla="*/ 3538 w 4423"/>
                <a:gd name="T57" fmla="*/ 810 h 4437"/>
                <a:gd name="T58" fmla="*/ 3352 w 4423"/>
                <a:gd name="T59" fmla="*/ 942 h 4437"/>
                <a:gd name="T60" fmla="*/ 3166 w 4423"/>
                <a:gd name="T61" fmla="*/ 1069 h 4437"/>
                <a:gd name="T62" fmla="*/ 2979 w 4423"/>
                <a:gd name="T63" fmla="*/ 1218 h 4437"/>
                <a:gd name="T64" fmla="*/ 2793 w 4423"/>
                <a:gd name="T65" fmla="*/ 1435 h 4437"/>
                <a:gd name="T66" fmla="*/ 2607 w 4423"/>
                <a:gd name="T67" fmla="*/ 1652 h 4437"/>
                <a:gd name="T68" fmla="*/ 2421 w 4423"/>
                <a:gd name="T69" fmla="*/ 1842 h 4437"/>
                <a:gd name="T70" fmla="*/ 2234 w 4423"/>
                <a:gd name="T71" fmla="*/ 2024 h 4437"/>
                <a:gd name="T72" fmla="*/ 2048 w 4423"/>
                <a:gd name="T73" fmla="*/ 2217 h 4437"/>
                <a:gd name="T74" fmla="*/ 1862 w 4423"/>
                <a:gd name="T75" fmla="*/ 2445 h 4437"/>
                <a:gd name="T76" fmla="*/ 1676 w 4423"/>
                <a:gd name="T77" fmla="*/ 2672 h 4437"/>
                <a:gd name="T78" fmla="*/ 1489 w 4423"/>
                <a:gd name="T79" fmla="*/ 2838 h 4437"/>
                <a:gd name="T80" fmla="*/ 1303 w 4423"/>
                <a:gd name="T81" fmla="*/ 2982 h 4437"/>
                <a:gd name="T82" fmla="*/ 1117 w 4423"/>
                <a:gd name="T83" fmla="*/ 3148 h 4437"/>
                <a:gd name="T84" fmla="*/ 931 w 4423"/>
                <a:gd name="T85" fmla="*/ 3378 h 4437"/>
                <a:gd name="T86" fmla="*/ 744 w 4423"/>
                <a:gd name="T87" fmla="*/ 3608 h 4437"/>
                <a:gd name="T88" fmla="*/ 558 w 4423"/>
                <a:gd name="T89" fmla="*/ 3851 h 4437"/>
                <a:gd name="T90" fmla="*/ 372 w 4423"/>
                <a:gd name="T91" fmla="*/ 4079 h 4437"/>
                <a:gd name="T92" fmla="*/ 186 w 4423"/>
                <a:gd name="T93" fmla="*/ 4207 h 4437"/>
                <a:gd name="T94" fmla="*/ 0 w 4423"/>
                <a:gd name="T95" fmla="*/ 4322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4437">
                  <a:moveTo>
                    <a:pt x="0" y="4437"/>
                  </a:moveTo>
                  <a:lnTo>
                    <a:pt x="46" y="4406"/>
                  </a:lnTo>
                  <a:lnTo>
                    <a:pt x="93" y="4375"/>
                  </a:lnTo>
                  <a:lnTo>
                    <a:pt x="139" y="4344"/>
                  </a:lnTo>
                  <a:lnTo>
                    <a:pt x="186" y="4313"/>
                  </a:lnTo>
                  <a:lnTo>
                    <a:pt x="232" y="4283"/>
                  </a:lnTo>
                  <a:lnTo>
                    <a:pt x="279" y="4221"/>
                  </a:lnTo>
                  <a:lnTo>
                    <a:pt x="325" y="4194"/>
                  </a:lnTo>
                  <a:lnTo>
                    <a:pt x="372" y="4169"/>
                  </a:lnTo>
                  <a:lnTo>
                    <a:pt x="419" y="4145"/>
                  </a:lnTo>
                  <a:lnTo>
                    <a:pt x="465" y="4120"/>
                  </a:lnTo>
                  <a:lnTo>
                    <a:pt x="512" y="4078"/>
                  </a:lnTo>
                  <a:lnTo>
                    <a:pt x="558" y="4035"/>
                  </a:lnTo>
                  <a:lnTo>
                    <a:pt x="605" y="3993"/>
                  </a:lnTo>
                  <a:lnTo>
                    <a:pt x="651" y="3950"/>
                  </a:lnTo>
                  <a:lnTo>
                    <a:pt x="698" y="3908"/>
                  </a:lnTo>
                  <a:lnTo>
                    <a:pt x="744" y="3870"/>
                  </a:lnTo>
                  <a:lnTo>
                    <a:pt x="791" y="3833"/>
                  </a:lnTo>
                  <a:lnTo>
                    <a:pt x="838" y="3795"/>
                  </a:lnTo>
                  <a:lnTo>
                    <a:pt x="884" y="3758"/>
                  </a:lnTo>
                  <a:lnTo>
                    <a:pt x="931" y="3724"/>
                  </a:lnTo>
                  <a:lnTo>
                    <a:pt x="977" y="3699"/>
                  </a:lnTo>
                  <a:lnTo>
                    <a:pt x="1024" y="3678"/>
                  </a:lnTo>
                  <a:lnTo>
                    <a:pt x="1070" y="3657"/>
                  </a:lnTo>
                  <a:lnTo>
                    <a:pt x="1117" y="3635"/>
                  </a:lnTo>
                  <a:lnTo>
                    <a:pt x="1164" y="3614"/>
                  </a:lnTo>
                  <a:lnTo>
                    <a:pt x="1210" y="3577"/>
                  </a:lnTo>
                  <a:lnTo>
                    <a:pt x="1257" y="3541"/>
                  </a:lnTo>
                  <a:lnTo>
                    <a:pt x="1303" y="3504"/>
                  </a:lnTo>
                  <a:lnTo>
                    <a:pt x="1350" y="3467"/>
                  </a:lnTo>
                  <a:lnTo>
                    <a:pt x="1396" y="3431"/>
                  </a:lnTo>
                  <a:lnTo>
                    <a:pt x="1443" y="3420"/>
                  </a:lnTo>
                  <a:lnTo>
                    <a:pt x="1489" y="3410"/>
                  </a:lnTo>
                  <a:lnTo>
                    <a:pt x="1536" y="3400"/>
                  </a:lnTo>
                  <a:lnTo>
                    <a:pt x="1583" y="3389"/>
                  </a:lnTo>
                  <a:lnTo>
                    <a:pt x="1629" y="3379"/>
                  </a:lnTo>
                  <a:lnTo>
                    <a:pt x="1676" y="3341"/>
                  </a:lnTo>
                  <a:lnTo>
                    <a:pt x="1722" y="3302"/>
                  </a:lnTo>
                  <a:lnTo>
                    <a:pt x="1769" y="3264"/>
                  </a:lnTo>
                  <a:lnTo>
                    <a:pt x="1815" y="3226"/>
                  </a:lnTo>
                  <a:lnTo>
                    <a:pt x="1862" y="3187"/>
                  </a:lnTo>
                  <a:lnTo>
                    <a:pt x="1908" y="3153"/>
                  </a:lnTo>
                  <a:lnTo>
                    <a:pt x="1955" y="3120"/>
                  </a:lnTo>
                  <a:lnTo>
                    <a:pt x="2002" y="3086"/>
                  </a:lnTo>
                  <a:lnTo>
                    <a:pt x="2048" y="3052"/>
                  </a:lnTo>
                  <a:lnTo>
                    <a:pt x="2095" y="3018"/>
                  </a:lnTo>
                  <a:lnTo>
                    <a:pt x="2141" y="2996"/>
                  </a:lnTo>
                  <a:lnTo>
                    <a:pt x="2188" y="2974"/>
                  </a:lnTo>
                  <a:lnTo>
                    <a:pt x="2234" y="2952"/>
                  </a:lnTo>
                  <a:lnTo>
                    <a:pt x="2281" y="2930"/>
                  </a:lnTo>
                  <a:lnTo>
                    <a:pt x="2328" y="2907"/>
                  </a:lnTo>
                  <a:lnTo>
                    <a:pt x="2374" y="2885"/>
                  </a:lnTo>
                  <a:lnTo>
                    <a:pt x="2421" y="2863"/>
                  </a:lnTo>
                  <a:lnTo>
                    <a:pt x="2467" y="2841"/>
                  </a:lnTo>
                  <a:lnTo>
                    <a:pt x="2514" y="2819"/>
                  </a:lnTo>
                  <a:lnTo>
                    <a:pt x="2560" y="2796"/>
                  </a:lnTo>
                  <a:lnTo>
                    <a:pt x="2607" y="2776"/>
                  </a:lnTo>
                  <a:lnTo>
                    <a:pt x="2653" y="2755"/>
                  </a:lnTo>
                  <a:lnTo>
                    <a:pt x="2700" y="2735"/>
                  </a:lnTo>
                  <a:lnTo>
                    <a:pt x="2747" y="2714"/>
                  </a:lnTo>
                  <a:lnTo>
                    <a:pt x="2793" y="2693"/>
                  </a:lnTo>
                  <a:lnTo>
                    <a:pt x="2840" y="2673"/>
                  </a:lnTo>
                  <a:lnTo>
                    <a:pt x="2886" y="2652"/>
                  </a:lnTo>
                  <a:lnTo>
                    <a:pt x="2933" y="2632"/>
                  </a:lnTo>
                  <a:lnTo>
                    <a:pt x="2979" y="2613"/>
                  </a:lnTo>
                  <a:lnTo>
                    <a:pt x="3026" y="2602"/>
                  </a:lnTo>
                  <a:lnTo>
                    <a:pt x="3072" y="2587"/>
                  </a:lnTo>
                  <a:lnTo>
                    <a:pt x="3119" y="2572"/>
                  </a:lnTo>
                  <a:lnTo>
                    <a:pt x="3166" y="2558"/>
                  </a:lnTo>
                  <a:lnTo>
                    <a:pt x="3212" y="2543"/>
                  </a:lnTo>
                  <a:lnTo>
                    <a:pt x="3259" y="2528"/>
                  </a:lnTo>
                  <a:lnTo>
                    <a:pt x="3305" y="2513"/>
                  </a:lnTo>
                  <a:lnTo>
                    <a:pt x="3352" y="2499"/>
                  </a:lnTo>
                  <a:lnTo>
                    <a:pt x="3398" y="2484"/>
                  </a:lnTo>
                  <a:lnTo>
                    <a:pt x="3445" y="2469"/>
                  </a:lnTo>
                  <a:lnTo>
                    <a:pt x="3491" y="2455"/>
                  </a:lnTo>
                  <a:lnTo>
                    <a:pt x="3538" y="2446"/>
                  </a:lnTo>
                  <a:lnTo>
                    <a:pt x="3585" y="2438"/>
                  </a:lnTo>
                  <a:lnTo>
                    <a:pt x="3631" y="2430"/>
                  </a:lnTo>
                  <a:lnTo>
                    <a:pt x="3678" y="2421"/>
                  </a:lnTo>
                  <a:lnTo>
                    <a:pt x="3724" y="2413"/>
                  </a:lnTo>
                  <a:lnTo>
                    <a:pt x="3771" y="2442"/>
                  </a:lnTo>
                  <a:lnTo>
                    <a:pt x="3817" y="2484"/>
                  </a:lnTo>
                  <a:lnTo>
                    <a:pt x="3864" y="2526"/>
                  </a:lnTo>
                  <a:lnTo>
                    <a:pt x="3911" y="2567"/>
                  </a:lnTo>
                  <a:lnTo>
                    <a:pt x="3957" y="2609"/>
                  </a:lnTo>
                  <a:lnTo>
                    <a:pt x="4004" y="2642"/>
                  </a:lnTo>
                  <a:lnTo>
                    <a:pt x="4050" y="2676"/>
                  </a:lnTo>
                  <a:lnTo>
                    <a:pt x="4097" y="2709"/>
                  </a:lnTo>
                  <a:lnTo>
                    <a:pt x="4143" y="2742"/>
                  </a:lnTo>
                  <a:lnTo>
                    <a:pt x="4190" y="2776"/>
                  </a:lnTo>
                  <a:lnTo>
                    <a:pt x="4236" y="2809"/>
                  </a:lnTo>
                  <a:lnTo>
                    <a:pt x="4283" y="2842"/>
                  </a:lnTo>
                  <a:lnTo>
                    <a:pt x="4330" y="2876"/>
                  </a:lnTo>
                  <a:lnTo>
                    <a:pt x="4376" y="2909"/>
                  </a:lnTo>
                  <a:lnTo>
                    <a:pt x="4423" y="2942"/>
                  </a:lnTo>
                  <a:lnTo>
                    <a:pt x="4423" y="0"/>
                  </a:lnTo>
                  <a:lnTo>
                    <a:pt x="4376" y="47"/>
                  </a:lnTo>
                  <a:lnTo>
                    <a:pt x="4330" y="95"/>
                  </a:lnTo>
                  <a:lnTo>
                    <a:pt x="4283" y="143"/>
                  </a:lnTo>
                  <a:lnTo>
                    <a:pt x="4236" y="191"/>
                  </a:lnTo>
                  <a:lnTo>
                    <a:pt x="4190" y="239"/>
                  </a:lnTo>
                  <a:lnTo>
                    <a:pt x="4143" y="286"/>
                  </a:lnTo>
                  <a:lnTo>
                    <a:pt x="4097" y="334"/>
                  </a:lnTo>
                  <a:lnTo>
                    <a:pt x="4050" y="382"/>
                  </a:lnTo>
                  <a:lnTo>
                    <a:pt x="4004" y="430"/>
                  </a:lnTo>
                  <a:lnTo>
                    <a:pt x="3957" y="478"/>
                  </a:lnTo>
                  <a:lnTo>
                    <a:pt x="3911" y="515"/>
                  </a:lnTo>
                  <a:lnTo>
                    <a:pt x="3864" y="552"/>
                  </a:lnTo>
                  <a:lnTo>
                    <a:pt x="3817" y="589"/>
                  </a:lnTo>
                  <a:lnTo>
                    <a:pt x="3771" y="625"/>
                  </a:lnTo>
                  <a:lnTo>
                    <a:pt x="3724" y="662"/>
                  </a:lnTo>
                  <a:lnTo>
                    <a:pt x="3678" y="699"/>
                  </a:lnTo>
                  <a:lnTo>
                    <a:pt x="3631" y="736"/>
                  </a:lnTo>
                  <a:lnTo>
                    <a:pt x="3585" y="773"/>
                  </a:lnTo>
                  <a:lnTo>
                    <a:pt x="3538" y="810"/>
                  </a:lnTo>
                  <a:lnTo>
                    <a:pt x="3491" y="847"/>
                  </a:lnTo>
                  <a:lnTo>
                    <a:pt x="3445" y="879"/>
                  </a:lnTo>
                  <a:lnTo>
                    <a:pt x="3398" y="910"/>
                  </a:lnTo>
                  <a:lnTo>
                    <a:pt x="3352" y="942"/>
                  </a:lnTo>
                  <a:lnTo>
                    <a:pt x="3305" y="974"/>
                  </a:lnTo>
                  <a:lnTo>
                    <a:pt x="3259" y="1005"/>
                  </a:lnTo>
                  <a:lnTo>
                    <a:pt x="3212" y="1037"/>
                  </a:lnTo>
                  <a:lnTo>
                    <a:pt x="3166" y="1069"/>
                  </a:lnTo>
                  <a:lnTo>
                    <a:pt x="3119" y="1100"/>
                  </a:lnTo>
                  <a:lnTo>
                    <a:pt x="3072" y="1132"/>
                  </a:lnTo>
                  <a:lnTo>
                    <a:pt x="3026" y="1164"/>
                  </a:lnTo>
                  <a:lnTo>
                    <a:pt x="2979" y="1218"/>
                  </a:lnTo>
                  <a:lnTo>
                    <a:pt x="2933" y="1272"/>
                  </a:lnTo>
                  <a:lnTo>
                    <a:pt x="2886" y="1326"/>
                  </a:lnTo>
                  <a:lnTo>
                    <a:pt x="2840" y="1380"/>
                  </a:lnTo>
                  <a:lnTo>
                    <a:pt x="2793" y="1435"/>
                  </a:lnTo>
                  <a:lnTo>
                    <a:pt x="2747" y="1489"/>
                  </a:lnTo>
                  <a:lnTo>
                    <a:pt x="2700" y="1543"/>
                  </a:lnTo>
                  <a:lnTo>
                    <a:pt x="2653" y="1597"/>
                  </a:lnTo>
                  <a:lnTo>
                    <a:pt x="2607" y="1652"/>
                  </a:lnTo>
                  <a:lnTo>
                    <a:pt x="2560" y="1706"/>
                  </a:lnTo>
                  <a:lnTo>
                    <a:pt x="2514" y="1751"/>
                  </a:lnTo>
                  <a:lnTo>
                    <a:pt x="2467" y="1797"/>
                  </a:lnTo>
                  <a:lnTo>
                    <a:pt x="2421" y="1842"/>
                  </a:lnTo>
                  <a:lnTo>
                    <a:pt x="2374" y="1888"/>
                  </a:lnTo>
                  <a:lnTo>
                    <a:pt x="2328" y="1933"/>
                  </a:lnTo>
                  <a:lnTo>
                    <a:pt x="2281" y="1978"/>
                  </a:lnTo>
                  <a:lnTo>
                    <a:pt x="2234" y="2024"/>
                  </a:lnTo>
                  <a:lnTo>
                    <a:pt x="2188" y="2069"/>
                  </a:lnTo>
                  <a:lnTo>
                    <a:pt x="2141" y="2115"/>
                  </a:lnTo>
                  <a:lnTo>
                    <a:pt x="2095" y="2160"/>
                  </a:lnTo>
                  <a:lnTo>
                    <a:pt x="2048" y="2217"/>
                  </a:lnTo>
                  <a:lnTo>
                    <a:pt x="2002" y="2274"/>
                  </a:lnTo>
                  <a:lnTo>
                    <a:pt x="1955" y="2331"/>
                  </a:lnTo>
                  <a:lnTo>
                    <a:pt x="1908" y="2388"/>
                  </a:lnTo>
                  <a:lnTo>
                    <a:pt x="1862" y="2445"/>
                  </a:lnTo>
                  <a:lnTo>
                    <a:pt x="1815" y="2502"/>
                  </a:lnTo>
                  <a:lnTo>
                    <a:pt x="1769" y="2558"/>
                  </a:lnTo>
                  <a:lnTo>
                    <a:pt x="1722" y="2615"/>
                  </a:lnTo>
                  <a:lnTo>
                    <a:pt x="1676" y="2672"/>
                  </a:lnTo>
                  <a:lnTo>
                    <a:pt x="1629" y="2729"/>
                  </a:lnTo>
                  <a:lnTo>
                    <a:pt x="1583" y="2765"/>
                  </a:lnTo>
                  <a:lnTo>
                    <a:pt x="1536" y="2801"/>
                  </a:lnTo>
                  <a:lnTo>
                    <a:pt x="1489" y="2838"/>
                  </a:lnTo>
                  <a:lnTo>
                    <a:pt x="1443" y="2874"/>
                  </a:lnTo>
                  <a:lnTo>
                    <a:pt x="1396" y="2910"/>
                  </a:lnTo>
                  <a:lnTo>
                    <a:pt x="1350" y="2946"/>
                  </a:lnTo>
                  <a:lnTo>
                    <a:pt x="1303" y="2982"/>
                  </a:lnTo>
                  <a:lnTo>
                    <a:pt x="1257" y="3018"/>
                  </a:lnTo>
                  <a:lnTo>
                    <a:pt x="1210" y="3055"/>
                  </a:lnTo>
                  <a:lnTo>
                    <a:pt x="1164" y="3091"/>
                  </a:lnTo>
                  <a:lnTo>
                    <a:pt x="1117" y="3148"/>
                  </a:lnTo>
                  <a:lnTo>
                    <a:pt x="1070" y="3206"/>
                  </a:lnTo>
                  <a:lnTo>
                    <a:pt x="1024" y="3263"/>
                  </a:lnTo>
                  <a:lnTo>
                    <a:pt x="977" y="3321"/>
                  </a:lnTo>
                  <a:lnTo>
                    <a:pt x="931" y="3378"/>
                  </a:lnTo>
                  <a:lnTo>
                    <a:pt x="884" y="3436"/>
                  </a:lnTo>
                  <a:lnTo>
                    <a:pt x="838" y="3493"/>
                  </a:lnTo>
                  <a:lnTo>
                    <a:pt x="791" y="3550"/>
                  </a:lnTo>
                  <a:lnTo>
                    <a:pt x="744" y="3608"/>
                  </a:lnTo>
                  <a:lnTo>
                    <a:pt x="698" y="3665"/>
                  </a:lnTo>
                  <a:lnTo>
                    <a:pt x="651" y="3727"/>
                  </a:lnTo>
                  <a:lnTo>
                    <a:pt x="605" y="3789"/>
                  </a:lnTo>
                  <a:lnTo>
                    <a:pt x="558" y="3851"/>
                  </a:lnTo>
                  <a:lnTo>
                    <a:pt x="512" y="3912"/>
                  </a:lnTo>
                  <a:lnTo>
                    <a:pt x="465" y="3974"/>
                  </a:lnTo>
                  <a:lnTo>
                    <a:pt x="419" y="4036"/>
                  </a:lnTo>
                  <a:lnTo>
                    <a:pt x="372" y="4079"/>
                  </a:lnTo>
                  <a:lnTo>
                    <a:pt x="325" y="4110"/>
                  </a:lnTo>
                  <a:lnTo>
                    <a:pt x="279" y="4141"/>
                  </a:lnTo>
                  <a:lnTo>
                    <a:pt x="232" y="4172"/>
                  </a:lnTo>
                  <a:lnTo>
                    <a:pt x="186" y="4207"/>
                  </a:lnTo>
                  <a:lnTo>
                    <a:pt x="139" y="4242"/>
                  </a:lnTo>
                  <a:lnTo>
                    <a:pt x="93" y="4276"/>
                  </a:lnTo>
                  <a:lnTo>
                    <a:pt x="46" y="4303"/>
                  </a:lnTo>
                  <a:lnTo>
                    <a:pt x="0" y="4322"/>
                  </a:lnTo>
                  <a:lnTo>
                    <a:pt x="0" y="4437"/>
                  </a:ln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864" y="-2060"/>
              <a:ext cx="4424" cy="4436"/>
            </a:xfrm>
            <a:custGeom>
              <a:avLst/>
              <a:gdLst>
                <a:gd name="T0" fmla="*/ 139 w 4423"/>
                <a:gd name="T1" fmla="*/ 4344 h 4437"/>
                <a:gd name="T2" fmla="*/ 325 w 4423"/>
                <a:gd name="T3" fmla="*/ 4194 h 4437"/>
                <a:gd name="T4" fmla="*/ 512 w 4423"/>
                <a:gd name="T5" fmla="*/ 4078 h 4437"/>
                <a:gd name="T6" fmla="*/ 698 w 4423"/>
                <a:gd name="T7" fmla="*/ 3908 h 4437"/>
                <a:gd name="T8" fmla="*/ 884 w 4423"/>
                <a:gd name="T9" fmla="*/ 3758 h 4437"/>
                <a:gd name="T10" fmla="*/ 1070 w 4423"/>
                <a:gd name="T11" fmla="*/ 3657 h 4437"/>
                <a:gd name="T12" fmla="*/ 1257 w 4423"/>
                <a:gd name="T13" fmla="*/ 3541 h 4437"/>
                <a:gd name="T14" fmla="*/ 1443 w 4423"/>
                <a:gd name="T15" fmla="*/ 3420 h 4437"/>
                <a:gd name="T16" fmla="*/ 1629 w 4423"/>
                <a:gd name="T17" fmla="*/ 3379 h 4437"/>
                <a:gd name="T18" fmla="*/ 1815 w 4423"/>
                <a:gd name="T19" fmla="*/ 3226 h 4437"/>
                <a:gd name="T20" fmla="*/ 2002 w 4423"/>
                <a:gd name="T21" fmla="*/ 3086 h 4437"/>
                <a:gd name="T22" fmla="*/ 2188 w 4423"/>
                <a:gd name="T23" fmla="*/ 2974 h 4437"/>
                <a:gd name="T24" fmla="*/ 2374 w 4423"/>
                <a:gd name="T25" fmla="*/ 2885 h 4437"/>
                <a:gd name="T26" fmla="*/ 2560 w 4423"/>
                <a:gd name="T27" fmla="*/ 2796 h 4437"/>
                <a:gd name="T28" fmla="*/ 2747 w 4423"/>
                <a:gd name="T29" fmla="*/ 2714 h 4437"/>
                <a:gd name="T30" fmla="*/ 2933 w 4423"/>
                <a:gd name="T31" fmla="*/ 2632 h 4437"/>
                <a:gd name="T32" fmla="*/ 3119 w 4423"/>
                <a:gd name="T33" fmla="*/ 2572 h 4437"/>
                <a:gd name="T34" fmla="*/ 3305 w 4423"/>
                <a:gd name="T35" fmla="*/ 2513 h 4437"/>
                <a:gd name="T36" fmla="*/ 3491 w 4423"/>
                <a:gd name="T37" fmla="*/ 2455 h 4437"/>
                <a:gd name="T38" fmla="*/ 3678 w 4423"/>
                <a:gd name="T39" fmla="*/ 2421 h 4437"/>
                <a:gd name="T40" fmla="*/ 3864 w 4423"/>
                <a:gd name="T41" fmla="*/ 2526 h 4437"/>
                <a:gd name="T42" fmla="*/ 4050 w 4423"/>
                <a:gd name="T43" fmla="*/ 2676 h 4437"/>
                <a:gd name="T44" fmla="*/ 4236 w 4423"/>
                <a:gd name="T45" fmla="*/ 2809 h 4437"/>
                <a:gd name="T46" fmla="*/ 4423 w 4423"/>
                <a:gd name="T47" fmla="*/ 2942 h 4437"/>
                <a:gd name="T48" fmla="*/ 4283 w 4423"/>
                <a:gd name="T49" fmla="*/ 143 h 4437"/>
                <a:gd name="T50" fmla="*/ 4097 w 4423"/>
                <a:gd name="T51" fmla="*/ 334 h 4437"/>
                <a:gd name="T52" fmla="*/ 3911 w 4423"/>
                <a:gd name="T53" fmla="*/ 515 h 4437"/>
                <a:gd name="T54" fmla="*/ 3724 w 4423"/>
                <a:gd name="T55" fmla="*/ 662 h 4437"/>
                <a:gd name="T56" fmla="*/ 3538 w 4423"/>
                <a:gd name="T57" fmla="*/ 810 h 4437"/>
                <a:gd name="T58" fmla="*/ 3352 w 4423"/>
                <a:gd name="T59" fmla="*/ 942 h 4437"/>
                <a:gd name="T60" fmla="*/ 3166 w 4423"/>
                <a:gd name="T61" fmla="*/ 1069 h 4437"/>
                <a:gd name="T62" fmla="*/ 2979 w 4423"/>
                <a:gd name="T63" fmla="*/ 1218 h 4437"/>
                <a:gd name="T64" fmla="*/ 2793 w 4423"/>
                <a:gd name="T65" fmla="*/ 1435 h 4437"/>
                <a:gd name="T66" fmla="*/ 2607 w 4423"/>
                <a:gd name="T67" fmla="*/ 1652 h 4437"/>
                <a:gd name="T68" fmla="*/ 2421 w 4423"/>
                <a:gd name="T69" fmla="*/ 1842 h 4437"/>
                <a:gd name="T70" fmla="*/ 2234 w 4423"/>
                <a:gd name="T71" fmla="*/ 2024 h 4437"/>
                <a:gd name="T72" fmla="*/ 2048 w 4423"/>
                <a:gd name="T73" fmla="*/ 2217 h 4437"/>
                <a:gd name="T74" fmla="*/ 1862 w 4423"/>
                <a:gd name="T75" fmla="*/ 2445 h 4437"/>
                <a:gd name="T76" fmla="*/ 1676 w 4423"/>
                <a:gd name="T77" fmla="*/ 2672 h 4437"/>
                <a:gd name="T78" fmla="*/ 1489 w 4423"/>
                <a:gd name="T79" fmla="*/ 2838 h 4437"/>
                <a:gd name="T80" fmla="*/ 1303 w 4423"/>
                <a:gd name="T81" fmla="*/ 2982 h 4437"/>
                <a:gd name="T82" fmla="*/ 1117 w 4423"/>
                <a:gd name="T83" fmla="*/ 3148 h 4437"/>
                <a:gd name="T84" fmla="*/ 931 w 4423"/>
                <a:gd name="T85" fmla="*/ 3378 h 4437"/>
                <a:gd name="T86" fmla="*/ 744 w 4423"/>
                <a:gd name="T87" fmla="*/ 3608 h 4437"/>
                <a:gd name="T88" fmla="*/ 558 w 4423"/>
                <a:gd name="T89" fmla="*/ 3851 h 4437"/>
                <a:gd name="T90" fmla="*/ 372 w 4423"/>
                <a:gd name="T91" fmla="*/ 4079 h 4437"/>
                <a:gd name="T92" fmla="*/ 186 w 4423"/>
                <a:gd name="T93" fmla="*/ 4207 h 4437"/>
                <a:gd name="T94" fmla="*/ 0 w 4423"/>
                <a:gd name="T95" fmla="*/ 4322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4437">
                  <a:moveTo>
                    <a:pt x="0" y="4437"/>
                  </a:moveTo>
                  <a:lnTo>
                    <a:pt x="46" y="4406"/>
                  </a:lnTo>
                  <a:lnTo>
                    <a:pt x="93" y="4375"/>
                  </a:lnTo>
                  <a:lnTo>
                    <a:pt x="139" y="4344"/>
                  </a:lnTo>
                  <a:lnTo>
                    <a:pt x="186" y="4313"/>
                  </a:lnTo>
                  <a:lnTo>
                    <a:pt x="232" y="4283"/>
                  </a:lnTo>
                  <a:lnTo>
                    <a:pt x="279" y="4221"/>
                  </a:lnTo>
                  <a:lnTo>
                    <a:pt x="325" y="4194"/>
                  </a:lnTo>
                  <a:lnTo>
                    <a:pt x="372" y="4169"/>
                  </a:lnTo>
                  <a:lnTo>
                    <a:pt x="419" y="4145"/>
                  </a:lnTo>
                  <a:lnTo>
                    <a:pt x="465" y="4120"/>
                  </a:lnTo>
                  <a:lnTo>
                    <a:pt x="512" y="4078"/>
                  </a:lnTo>
                  <a:lnTo>
                    <a:pt x="558" y="4035"/>
                  </a:lnTo>
                  <a:lnTo>
                    <a:pt x="605" y="3993"/>
                  </a:lnTo>
                  <a:lnTo>
                    <a:pt x="651" y="3950"/>
                  </a:lnTo>
                  <a:lnTo>
                    <a:pt x="698" y="3908"/>
                  </a:lnTo>
                  <a:lnTo>
                    <a:pt x="744" y="3870"/>
                  </a:lnTo>
                  <a:lnTo>
                    <a:pt x="791" y="3833"/>
                  </a:lnTo>
                  <a:lnTo>
                    <a:pt x="838" y="3795"/>
                  </a:lnTo>
                  <a:lnTo>
                    <a:pt x="884" y="3758"/>
                  </a:lnTo>
                  <a:lnTo>
                    <a:pt x="931" y="3724"/>
                  </a:lnTo>
                  <a:lnTo>
                    <a:pt x="977" y="3699"/>
                  </a:lnTo>
                  <a:lnTo>
                    <a:pt x="1024" y="3678"/>
                  </a:lnTo>
                  <a:lnTo>
                    <a:pt x="1070" y="3657"/>
                  </a:lnTo>
                  <a:lnTo>
                    <a:pt x="1117" y="3635"/>
                  </a:lnTo>
                  <a:lnTo>
                    <a:pt x="1164" y="3614"/>
                  </a:lnTo>
                  <a:lnTo>
                    <a:pt x="1210" y="3577"/>
                  </a:lnTo>
                  <a:lnTo>
                    <a:pt x="1257" y="3541"/>
                  </a:lnTo>
                  <a:lnTo>
                    <a:pt x="1303" y="3504"/>
                  </a:lnTo>
                  <a:lnTo>
                    <a:pt x="1350" y="3467"/>
                  </a:lnTo>
                  <a:lnTo>
                    <a:pt x="1396" y="3431"/>
                  </a:lnTo>
                  <a:lnTo>
                    <a:pt x="1443" y="3420"/>
                  </a:lnTo>
                  <a:lnTo>
                    <a:pt x="1489" y="3410"/>
                  </a:lnTo>
                  <a:lnTo>
                    <a:pt x="1536" y="3400"/>
                  </a:lnTo>
                  <a:lnTo>
                    <a:pt x="1583" y="3389"/>
                  </a:lnTo>
                  <a:lnTo>
                    <a:pt x="1629" y="3379"/>
                  </a:lnTo>
                  <a:lnTo>
                    <a:pt x="1676" y="3341"/>
                  </a:lnTo>
                  <a:lnTo>
                    <a:pt x="1722" y="3302"/>
                  </a:lnTo>
                  <a:lnTo>
                    <a:pt x="1769" y="3264"/>
                  </a:lnTo>
                  <a:lnTo>
                    <a:pt x="1815" y="3226"/>
                  </a:lnTo>
                  <a:lnTo>
                    <a:pt x="1862" y="3187"/>
                  </a:lnTo>
                  <a:lnTo>
                    <a:pt x="1908" y="3153"/>
                  </a:lnTo>
                  <a:lnTo>
                    <a:pt x="1955" y="3120"/>
                  </a:lnTo>
                  <a:lnTo>
                    <a:pt x="2002" y="3086"/>
                  </a:lnTo>
                  <a:lnTo>
                    <a:pt x="2048" y="3052"/>
                  </a:lnTo>
                  <a:lnTo>
                    <a:pt x="2095" y="3018"/>
                  </a:lnTo>
                  <a:lnTo>
                    <a:pt x="2141" y="2996"/>
                  </a:lnTo>
                  <a:lnTo>
                    <a:pt x="2188" y="2974"/>
                  </a:lnTo>
                  <a:lnTo>
                    <a:pt x="2234" y="2952"/>
                  </a:lnTo>
                  <a:lnTo>
                    <a:pt x="2281" y="2930"/>
                  </a:lnTo>
                  <a:lnTo>
                    <a:pt x="2328" y="2907"/>
                  </a:lnTo>
                  <a:lnTo>
                    <a:pt x="2374" y="2885"/>
                  </a:lnTo>
                  <a:lnTo>
                    <a:pt x="2421" y="2863"/>
                  </a:lnTo>
                  <a:lnTo>
                    <a:pt x="2467" y="2841"/>
                  </a:lnTo>
                  <a:lnTo>
                    <a:pt x="2514" y="2819"/>
                  </a:lnTo>
                  <a:lnTo>
                    <a:pt x="2560" y="2796"/>
                  </a:lnTo>
                  <a:lnTo>
                    <a:pt x="2607" y="2776"/>
                  </a:lnTo>
                  <a:lnTo>
                    <a:pt x="2653" y="2755"/>
                  </a:lnTo>
                  <a:lnTo>
                    <a:pt x="2700" y="2735"/>
                  </a:lnTo>
                  <a:lnTo>
                    <a:pt x="2747" y="2714"/>
                  </a:lnTo>
                  <a:lnTo>
                    <a:pt x="2793" y="2693"/>
                  </a:lnTo>
                  <a:lnTo>
                    <a:pt x="2840" y="2673"/>
                  </a:lnTo>
                  <a:lnTo>
                    <a:pt x="2886" y="2652"/>
                  </a:lnTo>
                  <a:lnTo>
                    <a:pt x="2933" y="2632"/>
                  </a:lnTo>
                  <a:lnTo>
                    <a:pt x="2979" y="2613"/>
                  </a:lnTo>
                  <a:lnTo>
                    <a:pt x="3026" y="2602"/>
                  </a:lnTo>
                  <a:lnTo>
                    <a:pt x="3072" y="2587"/>
                  </a:lnTo>
                  <a:lnTo>
                    <a:pt x="3119" y="2572"/>
                  </a:lnTo>
                  <a:lnTo>
                    <a:pt x="3166" y="2558"/>
                  </a:lnTo>
                  <a:lnTo>
                    <a:pt x="3212" y="2543"/>
                  </a:lnTo>
                  <a:lnTo>
                    <a:pt x="3259" y="2528"/>
                  </a:lnTo>
                  <a:lnTo>
                    <a:pt x="3305" y="2513"/>
                  </a:lnTo>
                  <a:lnTo>
                    <a:pt x="3352" y="2499"/>
                  </a:lnTo>
                  <a:lnTo>
                    <a:pt x="3398" y="2484"/>
                  </a:lnTo>
                  <a:lnTo>
                    <a:pt x="3445" y="2469"/>
                  </a:lnTo>
                  <a:lnTo>
                    <a:pt x="3491" y="2455"/>
                  </a:lnTo>
                  <a:lnTo>
                    <a:pt x="3538" y="2446"/>
                  </a:lnTo>
                  <a:lnTo>
                    <a:pt x="3585" y="2438"/>
                  </a:lnTo>
                  <a:lnTo>
                    <a:pt x="3631" y="2430"/>
                  </a:lnTo>
                  <a:lnTo>
                    <a:pt x="3678" y="2421"/>
                  </a:lnTo>
                  <a:lnTo>
                    <a:pt x="3724" y="2413"/>
                  </a:lnTo>
                  <a:lnTo>
                    <a:pt x="3771" y="2442"/>
                  </a:lnTo>
                  <a:lnTo>
                    <a:pt x="3817" y="2484"/>
                  </a:lnTo>
                  <a:lnTo>
                    <a:pt x="3864" y="2526"/>
                  </a:lnTo>
                  <a:lnTo>
                    <a:pt x="3911" y="2567"/>
                  </a:lnTo>
                  <a:lnTo>
                    <a:pt x="3957" y="2609"/>
                  </a:lnTo>
                  <a:lnTo>
                    <a:pt x="4004" y="2642"/>
                  </a:lnTo>
                  <a:lnTo>
                    <a:pt x="4050" y="2676"/>
                  </a:lnTo>
                  <a:lnTo>
                    <a:pt x="4097" y="2709"/>
                  </a:lnTo>
                  <a:lnTo>
                    <a:pt x="4143" y="2742"/>
                  </a:lnTo>
                  <a:lnTo>
                    <a:pt x="4190" y="2776"/>
                  </a:lnTo>
                  <a:lnTo>
                    <a:pt x="4236" y="2809"/>
                  </a:lnTo>
                  <a:lnTo>
                    <a:pt x="4283" y="2842"/>
                  </a:lnTo>
                  <a:lnTo>
                    <a:pt x="4330" y="2876"/>
                  </a:lnTo>
                  <a:lnTo>
                    <a:pt x="4376" y="2909"/>
                  </a:lnTo>
                  <a:lnTo>
                    <a:pt x="4423" y="2942"/>
                  </a:lnTo>
                  <a:lnTo>
                    <a:pt x="4423" y="0"/>
                  </a:lnTo>
                  <a:lnTo>
                    <a:pt x="4376" y="47"/>
                  </a:lnTo>
                  <a:lnTo>
                    <a:pt x="4330" y="95"/>
                  </a:lnTo>
                  <a:lnTo>
                    <a:pt x="4283" y="143"/>
                  </a:lnTo>
                  <a:lnTo>
                    <a:pt x="4236" y="191"/>
                  </a:lnTo>
                  <a:lnTo>
                    <a:pt x="4190" y="239"/>
                  </a:lnTo>
                  <a:lnTo>
                    <a:pt x="4143" y="286"/>
                  </a:lnTo>
                  <a:lnTo>
                    <a:pt x="4097" y="334"/>
                  </a:lnTo>
                  <a:lnTo>
                    <a:pt x="4050" y="382"/>
                  </a:lnTo>
                  <a:lnTo>
                    <a:pt x="4004" y="430"/>
                  </a:lnTo>
                  <a:lnTo>
                    <a:pt x="3957" y="478"/>
                  </a:lnTo>
                  <a:lnTo>
                    <a:pt x="3911" y="515"/>
                  </a:lnTo>
                  <a:lnTo>
                    <a:pt x="3864" y="552"/>
                  </a:lnTo>
                  <a:lnTo>
                    <a:pt x="3817" y="589"/>
                  </a:lnTo>
                  <a:lnTo>
                    <a:pt x="3771" y="625"/>
                  </a:lnTo>
                  <a:lnTo>
                    <a:pt x="3724" y="662"/>
                  </a:lnTo>
                  <a:lnTo>
                    <a:pt x="3678" y="699"/>
                  </a:lnTo>
                  <a:lnTo>
                    <a:pt x="3631" y="736"/>
                  </a:lnTo>
                  <a:lnTo>
                    <a:pt x="3585" y="773"/>
                  </a:lnTo>
                  <a:lnTo>
                    <a:pt x="3538" y="810"/>
                  </a:lnTo>
                  <a:lnTo>
                    <a:pt x="3491" y="847"/>
                  </a:lnTo>
                  <a:lnTo>
                    <a:pt x="3445" y="879"/>
                  </a:lnTo>
                  <a:lnTo>
                    <a:pt x="3398" y="910"/>
                  </a:lnTo>
                  <a:lnTo>
                    <a:pt x="3352" y="942"/>
                  </a:lnTo>
                  <a:lnTo>
                    <a:pt x="3305" y="974"/>
                  </a:lnTo>
                  <a:lnTo>
                    <a:pt x="3259" y="1005"/>
                  </a:lnTo>
                  <a:lnTo>
                    <a:pt x="3212" y="1037"/>
                  </a:lnTo>
                  <a:lnTo>
                    <a:pt x="3166" y="1069"/>
                  </a:lnTo>
                  <a:lnTo>
                    <a:pt x="3119" y="1100"/>
                  </a:lnTo>
                  <a:lnTo>
                    <a:pt x="3072" y="1132"/>
                  </a:lnTo>
                  <a:lnTo>
                    <a:pt x="3026" y="1164"/>
                  </a:lnTo>
                  <a:lnTo>
                    <a:pt x="2979" y="1218"/>
                  </a:lnTo>
                  <a:lnTo>
                    <a:pt x="2933" y="1272"/>
                  </a:lnTo>
                  <a:lnTo>
                    <a:pt x="2886" y="1326"/>
                  </a:lnTo>
                  <a:lnTo>
                    <a:pt x="2840" y="1380"/>
                  </a:lnTo>
                  <a:lnTo>
                    <a:pt x="2793" y="1435"/>
                  </a:lnTo>
                  <a:lnTo>
                    <a:pt x="2747" y="1489"/>
                  </a:lnTo>
                  <a:lnTo>
                    <a:pt x="2700" y="1543"/>
                  </a:lnTo>
                  <a:lnTo>
                    <a:pt x="2653" y="1597"/>
                  </a:lnTo>
                  <a:lnTo>
                    <a:pt x="2607" y="1652"/>
                  </a:lnTo>
                  <a:lnTo>
                    <a:pt x="2560" y="1706"/>
                  </a:lnTo>
                  <a:lnTo>
                    <a:pt x="2514" y="1751"/>
                  </a:lnTo>
                  <a:lnTo>
                    <a:pt x="2467" y="1797"/>
                  </a:lnTo>
                  <a:lnTo>
                    <a:pt x="2421" y="1842"/>
                  </a:lnTo>
                  <a:lnTo>
                    <a:pt x="2374" y="1888"/>
                  </a:lnTo>
                  <a:lnTo>
                    <a:pt x="2328" y="1933"/>
                  </a:lnTo>
                  <a:lnTo>
                    <a:pt x="2281" y="1978"/>
                  </a:lnTo>
                  <a:lnTo>
                    <a:pt x="2234" y="2024"/>
                  </a:lnTo>
                  <a:lnTo>
                    <a:pt x="2188" y="2069"/>
                  </a:lnTo>
                  <a:lnTo>
                    <a:pt x="2141" y="2115"/>
                  </a:lnTo>
                  <a:lnTo>
                    <a:pt x="2095" y="2160"/>
                  </a:lnTo>
                  <a:lnTo>
                    <a:pt x="2048" y="2217"/>
                  </a:lnTo>
                  <a:lnTo>
                    <a:pt x="2002" y="2274"/>
                  </a:lnTo>
                  <a:lnTo>
                    <a:pt x="1955" y="2331"/>
                  </a:lnTo>
                  <a:lnTo>
                    <a:pt x="1908" y="2388"/>
                  </a:lnTo>
                  <a:lnTo>
                    <a:pt x="1862" y="2445"/>
                  </a:lnTo>
                  <a:lnTo>
                    <a:pt x="1815" y="2502"/>
                  </a:lnTo>
                  <a:lnTo>
                    <a:pt x="1769" y="2558"/>
                  </a:lnTo>
                  <a:lnTo>
                    <a:pt x="1722" y="2615"/>
                  </a:lnTo>
                  <a:lnTo>
                    <a:pt x="1676" y="2672"/>
                  </a:lnTo>
                  <a:lnTo>
                    <a:pt x="1629" y="2729"/>
                  </a:lnTo>
                  <a:lnTo>
                    <a:pt x="1583" y="2765"/>
                  </a:lnTo>
                  <a:lnTo>
                    <a:pt x="1536" y="2801"/>
                  </a:lnTo>
                  <a:lnTo>
                    <a:pt x="1489" y="2838"/>
                  </a:lnTo>
                  <a:lnTo>
                    <a:pt x="1443" y="2874"/>
                  </a:lnTo>
                  <a:lnTo>
                    <a:pt x="1396" y="2910"/>
                  </a:lnTo>
                  <a:lnTo>
                    <a:pt x="1350" y="2946"/>
                  </a:lnTo>
                  <a:lnTo>
                    <a:pt x="1303" y="2982"/>
                  </a:lnTo>
                  <a:lnTo>
                    <a:pt x="1257" y="3018"/>
                  </a:lnTo>
                  <a:lnTo>
                    <a:pt x="1210" y="3055"/>
                  </a:lnTo>
                  <a:lnTo>
                    <a:pt x="1164" y="3091"/>
                  </a:lnTo>
                  <a:lnTo>
                    <a:pt x="1117" y="3148"/>
                  </a:lnTo>
                  <a:lnTo>
                    <a:pt x="1070" y="3206"/>
                  </a:lnTo>
                  <a:lnTo>
                    <a:pt x="1024" y="3263"/>
                  </a:lnTo>
                  <a:lnTo>
                    <a:pt x="977" y="3321"/>
                  </a:lnTo>
                  <a:lnTo>
                    <a:pt x="931" y="3378"/>
                  </a:lnTo>
                  <a:lnTo>
                    <a:pt x="884" y="3436"/>
                  </a:lnTo>
                  <a:lnTo>
                    <a:pt x="838" y="3493"/>
                  </a:lnTo>
                  <a:lnTo>
                    <a:pt x="791" y="3550"/>
                  </a:lnTo>
                  <a:lnTo>
                    <a:pt x="744" y="3608"/>
                  </a:lnTo>
                  <a:lnTo>
                    <a:pt x="698" y="3665"/>
                  </a:lnTo>
                  <a:lnTo>
                    <a:pt x="651" y="3727"/>
                  </a:lnTo>
                  <a:lnTo>
                    <a:pt x="605" y="3789"/>
                  </a:lnTo>
                  <a:lnTo>
                    <a:pt x="558" y="3851"/>
                  </a:lnTo>
                  <a:lnTo>
                    <a:pt x="512" y="3912"/>
                  </a:lnTo>
                  <a:lnTo>
                    <a:pt x="465" y="3974"/>
                  </a:lnTo>
                  <a:lnTo>
                    <a:pt x="419" y="4036"/>
                  </a:lnTo>
                  <a:lnTo>
                    <a:pt x="372" y="4079"/>
                  </a:lnTo>
                  <a:lnTo>
                    <a:pt x="325" y="4110"/>
                  </a:lnTo>
                  <a:lnTo>
                    <a:pt x="279" y="4141"/>
                  </a:lnTo>
                  <a:lnTo>
                    <a:pt x="232" y="4172"/>
                  </a:lnTo>
                  <a:lnTo>
                    <a:pt x="186" y="4207"/>
                  </a:lnTo>
                  <a:lnTo>
                    <a:pt x="139" y="4242"/>
                  </a:lnTo>
                  <a:lnTo>
                    <a:pt x="93" y="4276"/>
                  </a:lnTo>
                  <a:lnTo>
                    <a:pt x="46" y="4303"/>
                  </a:lnTo>
                  <a:lnTo>
                    <a:pt x="0" y="4322"/>
                  </a:lnTo>
                  <a:lnTo>
                    <a:pt x="0" y="4437"/>
                  </a:lnTo>
                  <a:close/>
                </a:path>
              </a:pathLst>
            </a:custGeom>
            <a:noFill/>
            <a:ln w="31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32" y="3864"/>
              <a:ext cx="4656" cy="0"/>
            </a:xfrm>
            <a:custGeom>
              <a:avLst/>
              <a:gdLst>
                <a:gd name="T0" fmla="*/ 0 w 4656"/>
                <a:gd name="T1" fmla="*/ 4656 w 46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656">
                  <a:moveTo>
                    <a:pt x="0" y="0"/>
                  </a:moveTo>
                  <a:lnTo>
                    <a:pt x="465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2705100" y="-599281"/>
            <a:ext cx="5918200" cy="1724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7188" y="3861048"/>
            <a:ext cx="272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Strong global action towards the 2</a:t>
            </a:r>
            <a:r>
              <a:rPr lang="en-US" b="1" baseline="30000" dirty="0" smtClean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C target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932" y="1628800"/>
            <a:ext cx="272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Extrapolation of current policies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10210" y="1268760"/>
            <a:ext cx="130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Policy</a:t>
            </a:r>
            <a:endParaRPr lang="en-US" b="1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5288" y="274639"/>
            <a:ext cx="8065144" cy="56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9pPr>
          </a:lstStyle>
          <a:p>
            <a:r>
              <a:rPr lang="en-GB" b="0" kern="0" dirty="0" smtClean="0">
                <a:solidFill>
                  <a:srgbClr val="007194"/>
                </a:solidFill>
              </a:rPr>
              <a:t>The Mitigation Challenge</a:t>
            </a:r>
            <a:endParaRPr lang="en-GB" b="0" kern="0" dirty="0">
              <a:solidFill>
                <a:srgbClr val="00719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The AMPERE Consortium, </a:t>
            </a:r>
            <a:r>
              <a:rPr lang="de-DE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-1024"/>
          <p:cNvGrpSpPr>
            <a:grpSpLocks/>
          </p:cNvGrpSpPr>
          <p:nvPr/>
        </p:nvGrpSpPr>
        <p:grpSpPr bwMode="auto">
          <a:xfrm>
            <a:off x="323528" y="890488"/>
            <a:ext cx="8483600" cy="5130800"/>
            <a:chOff x="200" y="880"/>
            <a:chExt cx="5344" cy="3232"/>
          </a:xfrm>
        </p:grpSpPr>
        <p:sp>
          <p:nvSpPr>
            <p:cNvPr id="50" name="Freeform 4"/>
            <p:cNvSpPr>
              <a:spLocks noChangeArrowheads="1"/>
            </p:cNvSpPr>
            <p:nvPr/>
          </p:nvSpPr>
          <p:spPr bwMode="auto">
            <a:xfrm>
              <a:off x="632" y="1128"/>
              <a:ext cx="4656" cy="2736"/>
            </a:xfrm>
            <a:custGeom>
              <a:avLst/>
              <a:gdLst>
                <a:gd name="T0" fmla="*/ 0 w 4656"/>
                <a:gd name="T1" fmla="*/ 0 h 2736"/>
                <a:gd name="T2" fmla="*/ 4656 w 4656"/>
                <a:gd name="T3" fmla="*/ 0 h 2736"/>
                <a:gd name="T4" fmla="*/ 4656 w 4656"/>
                <a:gd name="T5" fmla="*/ 2736 h 2736"/>
                <a:gd name="T6" fmla="*/ 0 w 4656"/>
                <a:gd name="T7" fmla="*/ 2736 h 2736"/>
                <a:gd name="T8" fmla="*/ 0 w 4656"/>
                <a:gd name="T9" fmla="*/ 0 h 2736"/>
                <a:gd name="T10" fmla="*/ 0 w 4656"/>
                <a:gd name="T11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6" h="2736">
                  <a:moveTo>
                    <a:pt x="0" y="0"/>
                  </a:moveTo>
                  <a:lnTo>
                    <a:pt x="4656" y="0"/>
                  </a:lnTo>
                  <a:lnTo>
                    <a:pt x="4656" y="2736"/>
                  </a:lnTo>
                  <a:lnTo>
                    <a:pt x="0" y="2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488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2000</a:t>
              </a: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32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416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2020</a:t>
              </a: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560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344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2040</a:t>
              </a: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2488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3280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2060</a:t>
              </a: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3424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4208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2080</a:t>
              </a: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352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5144" y="3862"/>
              <a:ext cx="2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2100</a:t>
              </a: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5288" y="3864"/>
              <a:ext cx="0" cy="32"/>
            </a:xfrm>
            <a:custGeom>
              <a:avLst/>
              <a:gdLst>
                <a:gd name="T0" fmla="*/ 0 h 32"/>
                <a:gd name="T1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 rot="-5400000">
              <a:off x="-500" y="2379"/>
              <a:ext cx="157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Dialog" pitchFamily="34" charset="0"/>
                </a:rPr>
                <a:t>GHG emissions (GtCO2 equiv.)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04" y="3726"/>
              <a:ext cx="7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0</a:t>
              </a: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00" y="3864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432" y="3382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10</a:t>
              </a: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600" y="3520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22"/>
            <p:cNvSpPr txBox="1">
              <a:spLocks noChangeArrowheads="1"/>
            </p:cNvSpPr>
            <p:nvPr/>
          </p:nvSpPr>
          <p:spPr bwMode="auto">
            <a:xfrm>
              <a:off x="432" y="3038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20</a:t>
              </a: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600" y="3176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432" y="2694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30</a:t>
              </a: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600" y="2832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432" y="2358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40</a:t>
              </a: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600" y="2496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432" y="2014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50</a:t>
              </a: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600" y="2152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30"/>
            <p:cNvSpPr txBox="1">
              <a:spLocks noChangeArrowheads="1"/>
            </p:cNvSpPr>
            <p:nvPr/>
          </p:nvSpPr>
          <p:spPr bwMode="auto">
            <a:xfrm>
              <a:off x="432" y="1670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60</a:t>
              </a: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600" y="1808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432" y="1326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70</a:t>
              </a: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600" y="1464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432" y="990"/>
              <a:ext cx="1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Dialog" pitchFamily="34" charset="0"/>
                </a:rPr>
                <a:t>80</a:t>
              </a: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600" y="1128"/>
              <a:ext cx="32" cy="0"/>
            </a:xfrm>
            <a:custGeom>
              <a:avLst/>
              <a:gdLst>
                <a:gd name="T0" fmla="*/ 32 w 32"/>
                <a:gd name="T1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632" y="1128"/>
              <a:ext cx="4656" cy="2736"/>
            </a:xfrm>
            <a:custGeom>
              <a:avLst/>
              <a:gdLst>
                <a:gd name="T0" fmla="*/ 0 w 4656"/>
                <a:gd name="T1" fmla="*/ 0 h 2736"/>
                <a:gd name="T2" fmla="*/ 4656 w 4656"/>
                <a:gd name="T3" fmla="*/ 0 h 2736"/>
                <a:gd name="T4" fmla="*/ 4656 w 4656"/>
                <a:gd name="T5" fmla="*/ 2736 h 2736"/>
                <a:gd name="T6" fmla="*/ 0 w 4656"/>
                <a:gd name="T7" fmla="*/ 2736 h 2736"/>
                <a:gd name="T8" fmla="*/ 0 w 4656"/>
                <a:gd name="T9" fmla="*/ 0 h 2736"/>
                <a:gd name="T10" fmla="*/ 0 w 4656"/>
                <a:gd name="T11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6" h="2736">
                  <a:moveTo>
                    <a:pt x="0" y="0"/>
                  </a:moveTo>
                  <a:lnTo>
                    <a:pt x="4656" y="0"/>
                  </a:lnTo>
                  <a:lnTo>
                    <a:pt x="4656" y="2736"/>
                  </a:lnTo>
                  <a:lnTo>
                    <a:pt x="0" y="2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7"/>
            <p:cNvSpPr>
              <a:spLocks noChangeArrowheads="1"/>
            </p:cNvSpPr>
            <p:nvPr/>
          </p:nvSpPr>
          <p:spPr bwMode="auto">
            <a:xfrm>
              <a:off x="864" y="2072"/>
              <a:ext cx="4424" cy="1848"/>
            </a:xfrm>
            <a:custGeom>
              <a:avLst/>
              <a:gdLst>
                <a:gd name="T0" fmla="*/ 139 w 4423"/>
                <a:gd name="T1" fmla="*/ 211 h 1847"/>
                <a:gd name="T2" fmla="*/ 325 w 4423"/>
                <a:gd name="T3" fmla="*/ 183 h 1847"/>
                <a:gd name="T4" fmla="*/ 512 w 4423"/>
                <a:gd name="T5" fmla="*/ 346 h 1847"/>
                <a:gd name="T6" fmla="*/ 698 w 4423"/>
                <a:gd name="T7" fmla="*/ 378 h 1847"/>
                <a:gd name="T8" fmla="*/ 884 w 4423"/>
                <a:gd name="T9" fmla="*/ 456 h 1847"/>
                <a:gd name="T10" fmla="*/ 1070 w 4423"/>
                <a:gd name="T11" fmla="*/ 543 h 1847"/>
                <a:gd name="T12" fmla="*/ 1257 w 4423"/>
                <a:gd name="T13" fmla="*/ 612 h 1847"/>
                <a:gd name="T14" fmla="*/ 1443 w 4423"/>
                <a:gd name="T15" fmla="*/ 668 h 1847"/>
                <a:gd name="T16" fmla="*/ 1629 w 4423"/>
                <a:gd name="T17" fmla="*/ 744 h 1847"/>
                <a:gd name="T18" fmla="*/ 1815 w 4423"/>
                <a:gd name="T19" fmla="*/ 823 h 1847"/>
                <a:gd name="T20" fmla="*/ 2002 w 4423"/>
                <a:gd name="T21" fmla="*/ 900 h 1847"/>
                <a:gd name="T22" fmla="*/ 2188 w 4423"/>
                <a:gd name="T23" fmla="*/ 974 h 1847"/>
                <a:gd name="T24" fmla="*/ 2374 w 4423"/>
                <a:gd name="T25" fmla="*/ 1046 h 1847"/>
                <a:gd name="T26" fmla="*/ 2560 w 4423"/>
                <a:gd name="T27" fmla="*/ 1164 h 1847"/>
                <a:gd name="T28" fmla="*/ 2747 w 4423"/>
                <a:gd name="T29" fmla="*/ 1259 h 1847"/>
                <a:gd name="T30" fmla="*/ 2933 w 4423"/>
                <a:gd name="T31" fmla="*/ 1368 h 1847"/>
                <a:gd name="T32" fmla="*/ 3119 w 4423"/>
                <a:gd name="T33" fmla="*/ 1446 h 1847"/>
                <a:gd name="T34" fmla="*/ 3305 w 4423"/>
                <a:gd name="T35" fmla="*/ 1492 h 1847"/>
                <a:gd name="T36" fmla="*/ 3491 w 4423"/>
                <a:gd name="T37" fmla="*/ 1546 h 1847"/>
                <a:gd name="T38" fmla="*/ 3678 w 4423"/>
                <a:gd name="T39" fmla="*/ 1618 h 1847"/>
                <a:gd name="T40" fmla="*/ 3864 w 4423"/>
                <a:gd name="T41" fmla="*/ 1690 h 1847"/>
                <a:gd name="T42" fmla="*/ 4050 w 4423"/>
                <a:gd name="T43" fmla="*/ 1750 h 1847"/>
                <a:gd name="T44" fmla="*/ 4236 w 4423"/>
                <a:gd name="T45" fmla="*/ 1798 h 1847"/>
                <a:gd name="T46" fmla="*/ 4423 w 4423"/>
                <a:gd name="T47" fmla="*/ 1847 h 1847"/>
                <a:gd name="T48" fmla="*/ 4283 w 4423"/>
                <a:gd name="T49" fmla="*/ 1619 h 1847"/>
                <a:gd name="T50" fmla="*/ 4097 w 4423"/>
                <a:gd name="T51" fmla="*/ 1599 h 1847"/>
                <a:gd name="T52" fmla="*/ 3911 w 4423"/>
                <a:gd name="T53" fmla="*/ 1570 h 1847"/>
                <a:gd name="T54" fmla="*/ 3724 w 4423"/>
                <a:gd name="T55" fmla="*/ 1534 h 1847"/>
                <a:gd name="T56" fmla="*/ 3538 w 4423"/>
                <a:gd name="T57" fmla="*/ 1495 h 1847"/>
                <a:gd name="T58" fmla="*/ 3352 w 4423"/>
                <a:gd name="T59" fmla="*/ 1452 h 1847"/>
                <a:gd name="T60" fmla="*/ 3166 w 4423"/>
                <a:gd name="T61" fmla="*/ 1397 h 1847"/>
                <a:gd name="T62" fmla="*/ 2979 w 4423"/>
                <a:gd name="T63" fmla="*/ 1309 h 1847"/>
                <a:gd name="T64" fmla="*/ 2793 w 4423"/>
                <a:gd name="T65" fmla="*/ 1196 h 1847"/>
                <a:gd name="T66" fmla="*/ 2607 w 4423"/>
                <a:gd name="T67" fmla="*/ 1082 h 1847"/>
                <a:gd name="T68" fmla="*/ 2421 w 4423"/>
                <a:gd name="T69" fmla="*/ 944 h 1847"/>
                <a:gd name="T70" fmla="*/ 2234 w 4423"/>
                <a:gd name="T71" fmla="*/ 799 h 1847"/>
                <a:gd name="T72" fmla="*/ 2048 w 4423"/>
                <a:gd name="T73" fmla="*/ 659 h 1847"/>
                <a:gd name="T74" fmla="*/ 1862 w 4423"/>
                <a:gd name="T75" fmla="*/ 536 h 1847"/>
                <a:gd name="T76" fmla="*/ 1676 w 4423"/>
                <a:gd name="T77" fmla="*/ 380 h 1847"/>
                <a:gd name="T78" fmla="*/ 1489 w 4423"/>
                <a:gd name="T79" fmla="*/ 244 h 1847"/>
                <a:gd name="T80" fmla="*/ 1303 w 4423"/>
                <a:gd name="T81" fmla="*/ 124 h 1847"/>
                <a:gd name="T82" fmla="*/ 1117 w 4423"/>
                <a:gd name="T83" fmla="*/ 31 h 1847"/>
                <a:gd name="T84" fmla="*/ 931 w 4423"/>
                <a:gd name="T85" fmla="*/ 17 h 1847"/>
                <a:gd name="T86" fmla="*/ 744 w 4423"/>
                <a:gd name="T87" fmla="*/ 3 h 1847"/>
                <a:gd name="T88" fmla="*/ 558 w 4423"/>
                <a:gd name="T89" fmla="*/ 28 h 1847"/>
                <a:gd name="T90" fmla="*/ 372 w 4423"/>
                <a:gd name="T91" fmla="*/ 42 h 1847"/>
                <a:gd name="T92" fmla="*/ 186 w 4423"/>
                <a:gd name="T93" fmla="*/ 71 h 1847"/>
                <a:gd name="T94" fmla="*/ 0 w 4423"/>
                <a:gd name="T95" fmla="*/ 188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847">
                  <a:moveTo>
                    <a:pt x="0" y="303"/>
                  </a:moveTo>
                  <a:lnTo>
                    <a:pt x="46" y="272"/>
                  </a:lnTo>
                  <a:lnTo>
                    <a:pt x="93" y="241"/>
                  </a:lnTo>
                  <a:lnTo>
                    <a:pt x="139" y="211"/>
                  </a:lnTo>
                  <a:lnTo>
                    <a:pt x="186" y="180"/>
                  </a:lnTo>
                  <a:lnTo>
                    <a:pt x="232" y="149"/>
                  </a:lnTo>
                  <a:lnTo>
                    <a:pt x="279" y="148"/>
                  </a:lnTo>
                  <a:lnTo>
                    <a:pt x="325" y="183"/>
                  </a:lnTo>
                  <a:lnTo>
                    <a:pt x="372" y="235"/>
                  </a:lnTo>
                  <a:lnTo>
                    <a:pt x="419" y="287"/>
                  </a:lnTo>
                  <a:lnTo>
                    <a:pt x="465" y="338"/>
                  </a:lnTo>
                  <a:lnTo>
                    <a:pt x="512" y="346"/>
                  </a:lnTo>
                  <a:lnTo>
                    <a:pt x="558" y="354"/>
                  </a:lnTo>
                  <a:lnTo>
                    <a:pt x="605" y="362"/>
                  </a:lnTo>
                  <a:lnTo>
                    <a:pt x="651" y="370"/>
                  </a:lnTo>
                  <a:lnTo>
                    <a:pt x="698" y="378"/>
                  </a:lnTo>
                  <a:lnTo>
                    <a:pt x="744" y="397"/>
                  </a:lnTo>
                  <a:lnTo>
                    <a:pt x="791" y="417"/>
                  </a:lnTo>
                  <a:lnTo>
                    <a:pt x="838" y="436"/>
                  </a:lnTo>
                  <a:lnTo>
                    <a:pt x="884" y="456"/>
                  </a:lnTo>
                  <a:lnTo>
                    <a:pt x="931" y="475"/>
                  </a:lnTo>
                  <a:lnTo>
                    <a:pt x="977" y="498"/>
                  </a:lnTo>
                  <a:lnTo>
                    <a:pt x="1024" y="520"/>
                  </a:lnTo>
                  <a:lnTo>
                    <a:pt x="1070" y="543"/>
                  </a:lnTo>
                  <a:lnTo>
                    <a:pt x="1117" y="565"/>
                  </a:lnTo>
                  <a:lnTo>
                    <a:pt x="1164" y="588"/>
                  </a:lnTo>
                  <a:lnTo>
                    <a:pt x="1210" y="600"/>
                  </a:lnTo>
                  <a:lnTo>
                    <a:pt x="1257" y="612"/>
                  </a:lnTo>
                  <a:lnTo>
                    <a:pt x="1303" y="624"/>
                  </a:lnTo>
                  <a:lnTo>
                    <a:pt x="1350" y="636"/>
                  </a:lnTo>
                  <a:lnTo>
                    <a:pt x="1396" y="648"/>
                  </a:lnTo>
                  <a:lnTo>
                    <a:pt x="1443" y="668"/>
                  </a:lnTo>
                  <a:lnTo>
                    <a:pt x="1489" y="687"/>
                  </a:lnTo>
                  <a:lnTo>
                    <a:pt x="1536" y="706"/>
                  </a:lnTo>
                  <a:lnTo>
                    <a:pt x="1583" y="725"/>
                  </a:lnTo>
                  <a:lnTo>
                    <a:pt x="1629" y="744"/>
                  </a:lnTo>
                  <a:lnTo>
                    <a:pt x="1676" y="764"/>
                  </a:lnTo>
                  <a:lnTo>
                    <a:pt x="1722" y="784"/>
                  </a:lnTo>
                  <a:lnTo>
                    <a:pt x="1769" y="804"/>
                  </a:lnTo>
                  <a:lnTo>
                    <a:pt x="1815" y="823"/>
                  </a:lnTo>
                  <a:lnTo>
                    <a:pt x="1862" y="843"/>
                  </a:lnTo>
                  <a:lnTo>
                    <a:pt x="1908" y="862"/>
                  </a:lnTo>
                  <a:lnTo>
                    <a:pt x="1955" y="881"/>
                  </a:lnTo>
                  <a:lnTo>
                    <a:pt x="2002" y="900"/>
                  </a:lnTo>
                  <a:lnTo>
                    <a:pt x="2048" y="919"/>
                  </a:lnTo>
                  <a:lnTo>
                    <a:pt x="2095" y="939"/>
                  </a:lnTo>
                  <a:lnTo>
                    <a:pt x="2141" y="956"/>
                  </a:lnTo>
                  <a:lnTo>
                    <a:pt x="2188" y="974"/>
                  </a:lnTo>
                  <a:lnTo>
                    <a:pt x="2234" y="992"/>
                  </a:lnTo>
                  <a:lnTo>
                    <a:pt x="2281" y="1010"/>
                  </a:lnTo>
                  <a:lnTo>
                    <a:pt x="2328" y="1028"/>
                  </a:lnTo>
                  <a:lnTo>
                    <a:pt x="2374" y="1046"/>
                  </a:lnTo>
                  <a:lnTo>
                    <a:pt x="2421" y="1063"/>
                  </a:lnTo>
                  <a:lnTo>
                    <a:pt x="2467" y="1093"/>
                  </a:lnTo>
                  <a:lnTo>
                    <a:pt x="2514" y="1128"/>
                  </a:lnTo>
                  <a:lnTo>
                    <a:pt x="2560" y="1164"/>
                  </a:lnTo>
                  <a:lnTo>
                    <a:pt x="2607" y="1187"/>
                  </a:lnTo>
                  <a:lnTo>
                    <a:pt x="2653" y="1210"/>
                  </a:lnTo>
                  <a:lnTo>
                    <a:pt x="2700" y="1233"/>
                  </a:lnTo>
                  <a:lnTo>
                    <a:pt x="2747" y="1259"/>
                  </a:lnTo>
                  <a:lnTo>
                    <a:pt x="2793" y="1286"/>
                  </a:lnTo>
                  <a:lnTo>
                    <a:pt x="2840" y="1313"/>
                  </a:lnTo>
                  <a:lnTo>
                    <a:pt x="2886" y="1341"/>
                  </a:lnTo>
                  <a:lnTo>
                    <a:pt x="2933" y="1368"/>
                  </a:lnTo>
                  <a:lnTo>
                    <a:pt x="2979" y="1395"/>
                  </a:lnTo>
                  <a:lnTo>
                    <a:pt x="3026" y="1423"/>
                  </a:lnTo>
                  <a:lnTo>
                    <a:pt x="3072" y="1434"/>
                  </a:lnTo>
                  <a:lnTo>
                    <a:pt x="3119" y="1446"/>
                  </a:lnTo>
                  <a:lnTo>
                    <a:pt x="3166" y="1457"/>
                  </a:lnTo>
                  <a:lnTo>
                    <a:pt x="3212" y="1469"/>
                  </a:lnTo>
                  <a:lnTo>
                    <a:pt x="3259" y="1481"/>
                  </a:lnTo>
                  <a:lnTo>
                    <a:pt x="3305" y="1492"/>
                  </a:lnTo>
                  <a:lnTo>
                    <a:pt x="3352" y="1504"/>
                  </a:lnTo>
                  <a:lnTo>
                    <a:pt x="3398" y="1515"/>
                  </a:lnTo>
                  <a:lnTo>
                    <a:pt x="3445" y="1527"/>
                  </a:lnTo>
                  <a:lnTo>
                    <a:pt x="3491" y="1546"/>
                  </a:lnTo>
                  <a:lnTo>
                    <a:pt x="3538" y="1564"/>
                  </a:lnTo>
                  <a:lnTo>
                    <a:pt x="3585" y="1582"/>
                  </a:lnTo>
                  <a:lnTo>
                    <a:pt x="3631" y="1600"/>
                  </a:lnTo>
                  <a:lnTo>
                    <a:pt x="3678" y="1618"/>
                  </a:lnTo>
                  <a:lnTo>
                    <a:pt x="3724" y="1636"/>
                  </a:lnTo>
                  <a:lnTo>
                    <a:pt x="3771" y="1654"/>
                  </a:lnTo>
                  <a:lnTo>
                    <a:pt x="3817" y="1672"/>
                  </a:lnTo>
                  <a:lnTo>
                    <a:pt x="3864" y="1690"/>
                  </a:lnTo>
                  <a:lnTo>
                    <a:pt x="3911" y="1708"/>
                  </a:lnTo>
                  <a:lnTo>
                    <a:pt x="3957" y="1726"/>
                  </a:lnTo>
                  <a:lnTo>
                    <a:pt x="4004" y="1738"/>
                  </a:lnTo>
                  <a:lnTo>
                    <a:pt x="4050" y="1750"/>
                  </a:lnTo>
                  <a:lnTo>
                    <a:pt x="4097" y="1762"/>
                  </a:lnTo>
                  <a:lnTo>
                    <a:pt x="4143" y="1774"/>
                  </a:lnTo>
                  <a:lnTo>
                    <a:pt x="4190" y="1786"/>
                  </a:lnTo>
                  <a:lnTo>
                    <a:pt x="4236" y="1798"/>
                  </a:lnTo>
                  <a:lnTo>
                    <a:pt x="4283" y="1811"/>
                  </a:lnTo>
                  <a:lnTo>
                    <a:pt x="4330" y="1823"/>
                  </a:lnTo>
                  <a:lnTo>
                    <a:pt x="4376" y="1835"/>
                  </a:lnTo>
                  <a:lnTo>
                    <a:pt x="4423" y="1847"/>
                  </a:lnTo>
                  <a:lnTo>
                    <a:pt x="4423" y="1628"/>
                  </a:lnTo>
                  <a:lnTo>
                    <a:pt x="4376" y="1625"/>
                  </a:lnTo>
                  <a:lnTo>
                    <a:pt x="4330" y="1622"/>
                  </a:lnTo>
                  <a:lnTo>
                    <a:pt x="4283" y="1619"/>
                  </a:lnTo>
                  <a:lnTo>
                    <a:pt x="4236" y="1616"/>
                  </a:lnTo>
                  <a:lnTo>
                    <a:pt x="4190" y="1613"/>
                  </a:lnTo>
                  <a:lnTo>
                    <a:pt x="4143" y="1606"/>
                  </a:lnTo>
                  <a:lnTo>
                    <a:pt x="4097" y="1599"/>
                  </a:lnTo>
                  <a:lnTo>
                    <a:pt x="4050" y="1593"/>
                  </a:lnTo>
                  <a:lnTo>
                    <a:pt x="4004" y="1586"/>
                  </a:lnTo>
                  <a:lnTo>
                    <a:pt x="3957" y="1579"/>
                  </a:lnTo>
                  <a:lnTo>
                    <a:pt x="3911" y="1570"/>
                  </a:lnTo>
                  <a:lnTo>
                    <a:pt x="3864" y="1561"/>
                  </a:lnTo>
                  <a:lnTo>
                    <a:pt x="3817" y="1552"/>
                  </a:lnTo>
                  <a:lnTo>
                    <a:pt x="3771" y="1543"/>
                  </a:lnTo>
                  <a:lnTo>
                    <a:pt x="3724" y="1534"/>
                  </a:lnTo>
                  <a:lnTo>
                    <a:pt x="3678" y="1524"/>
                  </a:lnTo>
                  <a:lnTo>
                    <a:pt x="3631" y="1514"/>
                  </a:lnTo>
                  <a:lnTo>
                    <a:pt x="3585" y="1505"/>
                  </a:lnTo>
                  <a:lnTo>
                    <a:pt x="3538" y="1495"/>
                  </a:lnTo>
                  <a:lnTo>
                    <a:pt x="3491" y="1486"/>
                  </a:lnTo>
                  <a:lnTo>
                    <a:pt x="3445" y="1475"/>
                  </a:lnTo>
                  <a:lnTo>
                    <a:pt x="3398" y="1464"/>
                  </a:lnTo>
                  <a:lnTo>
                    <a:pt x="3352" y="1452"/>
                  </a:lnTo>
                  <a:lnTo>
                    <a:pt x="3305" y="1441"/>
                  </a:lnTo>
                  <a:lnTo>
                    <a:pt x="3259" y="1430"/>
                  </a:lnTo>
                  <a:lnTo>
                    <a:pt x="3212" y="1414"/>
                  </a:lnTo>
                  <a:lnTo>
                    <a:pt x="3166" y="1397"/>
                  </a:lnTo>
                  <a:lnTo>
                    <a:pt x="3119" y="1380"/>
                  </a:lnTo>
                  <a:lnTo>
                    <a:pt x="3072" y="1359"/>
                  </a:lnTo>
                  <a:lnTo>
                    <a:pt x="3026" y="1338"/>
                  </a:lnTo>
                  <a:lnTo>
                    <a:pt x="2979" y="1309"/>
                  </a:lnTo>
                  <a:lnTo>
                    <a:pt x="2933" y="1281"/>
                  </a:lnTo>
                  <a:lnTo>
                    <a:pt x="2886" y="1253"/>
                  </a:lnTo>
                  <a:lnTo>
                    <a:pt x="2840" y="1224"/>
                  </a:lnTo>
                  <a:lnTo>
                    <a:pt x="2793" y="1196"/>
                  </a:lnTo>
                  <a:lnTo>
                    <a:pt x="2747" y="1167"/>
                  </a:lnTo>
                  <a:lnTo>
                    <a:pt x="2700" y="1139"/>
                  </a:lnTo>
                  <a:lnTo>
                    <a:pt x="2653" y="1110"/>
                  </a:lnTo>
                  <a:lnTo>
                    <a:pt x="2607" y="1082"/>
                  </a:lnTo>
                  <a:lnTo>
                    <a:pt x="2560" y="1054"/>
                  </a:lnTo>
                  <a:lnTo>
                    <a:pt x="2514" y="1017"/>
                  </a:lnTo>
                  <a:lnTo>
                    <a:pt x="2467" y="981"/>
                  </a:lnTo>
                  <a:lnTo>
                    <a:pt x="2421" y="944"/>
                  </a:lnTo>
                  <a:lnTo>
                    <a:pt x="2374" y="908"/>
                  </a:lnTo>
                  <a:lnTo>
                    <a:pt x="2328" y="872"/>
                  </a:lnTo>
                  <a:lnTo>
                    <a:pt x="2281" y="835"/>
                  </a:lnTo>
                  <a:lnTo>
                    <a:pt x="2234" y="799"/>
                  </a:lnTo>
                  <a:lnTo>
                    <a:pt x="2188" y="762"/>
                  </a:lnTo>
                  <a:lnTo>
                    <a:pt x="2141" y="726"/>
                  </a:lnTo>
                  <a:lnTo>
                    <a:pt x="2095" y="690"/>
                  </a:lnTo>
                  <a:lnTo>
                    <a:pt x="2048" y="659"/>
                  </a:lnTo>
                  <a:lnTo>
                    <a:pt x="2002" y="628"/>
                  </a:lnTo>
                  <a:lnTo>
                    <a:pt x="1955" y="597"/>
                  </a:lnTo>
                  <a:lnTo>
                    <a:pt x="1908" y="566"/>
                  </a:lnTo>
                  <a:lnTo>
                    <a:pt x="1862" y="536"/>
                  </a:lnTo>
                  <a:lnTo>
                    <a:pt x="1815" y="505"/>
                  </a:lnTo>
                  <a:lnTo>
                    <a:pt x="1769" y="471"/>
                  </a:lnTo>
                  <a:lnTo>
                    <a:pt x="1722" y="425"/>
                  </a:lnTo>
                  <a:lnTo>
                    <a:pt x="1676" y="380"/>
                  </a:lnTo>
                  <a:lnTo>
                    <a:pt x="1629" y="334"/>
                  </a:lnTo>
                  <a:lnTo>
                    <a:pt x="1583" y="304"/>
                  </a:lnTo>
                  <a:lnTo>
                    <a:pt x="1536" y="274"/>
                  </a:lnTo>
                  <a:lnTo>
                    <a:pt x="1489" y="244"/>
                  </a:lnTo>
                  <a:lnTo>
                    <a:pt x="1443" y="214"/>
                  </a:lnTo>
                  <a:lnTo>
                    <a:pt x="1396" y="184"/>
                  </a:lnTo>
                  <a:lnTo>
                    <a:pt x="1350" y="154"/>
                  </a:lnTo>
                  <a:lnTo>
                    <a:pt x="1303" y="124"/>
                  </a:lnTo>
                  <a:lnTo>
                    <a:pt x="1257" y="94"/>
                  </a:lnTo>
                  <a:lnTo>
                    <a:pt x="1210" y="64"/>
                  </a:lnTo>
                  <a:lnTo>
                    <a:pt x="1164" y="34"/>
                  </a:lnTo>
                  <a:lnTo>
                    <a:pt x="1117" y="31"/>
                  </a:lnTo>
                  <a:lnTo>
                    <a:pt x="1070" y="27"/>
                  </a:lnTo>
                  <a:lnTo>
                    <a:pt x="1024" y="24"/>
                  </a:lnTo>
                  <a:lnTo>
                    <a:pt x="977" y="20"/>
                  </a:lnTo>
                  <a:lnTo>
                    <a:pt x="931" y="17"/>
                  </a:lnTo>
                  <a:lnTo>
                    <a:pt x="884" y="13"/>
                  </a:lnTo>
                  <a:lnTo>
                    <a:pt x="838" y="10"/>
                  </a:lnTo>
                  <a:lnTo>
                    <a:pt x="791" y="6"/>
                  </a:lnTo>
                  <a:lnTo>
                    <a:pt x="744" y="3"/>
                  </a:lnTo>
                  <a:lnTo>
                    <a:pt x="698" y="0"/>
                  </a:lnTo>
                  <a:lnTo>
                    <a:pt x="651" y="9"/>
                  </a:lnTo>
                  <a:lnTo>
                    <a:pt x="605" y="19"/>
                  </a:lnTo>
                  <a:lnTo>
                    <a:pt x="558" y="28"/>
                  </a:lnTo>
                  <a:lnTo>
                    <a:pt x="512" y="38"/>
                  </a:lnTo>
                  <a:lnTo>
                    <a:pt x="465" y="47"/>
                  </a:lnTo>
                  <a:lnTo>
                    <a:pt x="419" y="45"/>
                  </a:lnTo>
                  <a:lnTo>
                    <a:pt x="372" y="42"/>
                  </a:lnTo>
                  <a:lnTo>
                    <a:pt x="325" y="40"/>
                  </a:lnTo>
                  <a:lnTo>
                    <a:pt x="279" y="38"/>
                  </a:lnTo>
                  <a:lnTo>
                    <a:pt x="232" y="36"/>
                  </a:lnTo>
                  <a:lnTo>
                    <a:pt x="186" y="71"/>
                  </a:lnTo>
                  <a:lnTo>
                    <a:pt x="139" y="106"/>
                  </a:lnTo>
                  <a:lnTo>
                    <a:pt x="93" y="141"/>
                  </a:lnTo>
                  <a:lnTo>
                    <a:pt x="46" y="170"/>
                  </a:lnTo>
                  <a:lnTo>
                    <a:pt x="0" y="188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92CF5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864" y="2072"/>
              <a:ext cx="4424" cy="1848"/>
            </a:xfrm>
            <a:custGeom>
              <a:avLst/>
              <a:gdLst>
                <a:gd name="T0" fmla="*/ 139 w 4423"/>
                <a:gd name="T1" fmla="*/ 211 h 1847"/>
                <a:gd name="T2" fmla="*/ 325 w 4423"/>
                <a:gd name="T3" fmla="*/ 183 h 1847"/>
                <a:gd name="T4" fmla="*/ 512 w 4423"/>
                <a:gd name="T5" fmla="*/ 346 h 1847"/>
                <a:gd name="T6" fmla="*/ 698 w 4423"/>
                <a:gd name="T7" fmla="*/ 378 h 1847"/>
                <a:gd name="T8" fmla="*/ 884 w 4423"/>
                <a:gd name="T9" fmla="*/ 456 h 1847"/>
                <a:gd name="T10" fmla="*/ 1070 w 4423"/>
                <a:gd name="T11" fmla="*/ 543 h 1847"/>
                <a:gd name="T12" fmla="*/ 1257 w 4423"/>
                <a:gd name="T13" fmla="*/ 612 h 1847"/>
                <a:gd name="T14" fmla="*/ 1443 w 4423"/>
                <a:gd name="T15" fmla="*/ 668 h 1847"/>
                <a:gd name="T16" fmla="*/ 1629 w 4423"/>
                <a:gd name="T17" fmla="*/ 744 h 1847"/>
                <a:gd name="T18" fmla="*/ 1815 w 4423"/>
                <a:gd name="T19" fmla="*/ 823 h 1847"/>
                <a:gd name="T20" fmla="*/ 2002 w 4423"/>
                <a:gd name="T21" fmla="*/ 900 h 1847"/>
                <a:gd name="T22" fmla="*/ 2188 w 4423"/>
                <a:gd name="T23" fmla="*/ 974 h 1847"/>
                <a:gd name="T24" fmla="*/ 2374 w 4423"/>
                <a:gd name="T25" fmla="*/ 1046 h 1847"/>
                <a:gd name="T26" fmla="*/ 2560 w 4423"/>
                <a:gd name="T27" fmla="*/ 1164 h 1847"/>
                <a:gd name="T28" fmla="*/ 2747 w 4423"/>
                <a:gd name="T29" fmla="*/ 1259 h 1847"/>
                <a:gd name="T30" fmla="*/ 2933 w 4423"/>
                <a:gd name="T31" fmla="*/ 1368 h 1847"/>
                <a:gd name="T32" fmla="*/ 3119 w 4423"/>
                <a:gd name="T33" fmla="*/ 1446 h 1847"/>
                <a:gd name="T34" fmla="*/ 3305 w 4423"/>
                <a:gd name="T35" fmla="*/ 1492 h 1847"/>
                <a:gd name="T36" fmla="*/ 3491 w 4423"/>
                <a:gd name="T37" fmla="*/ 1546 h 1847"/>
                <a:gd name="T38" fmla="*/ 3678 w 4423"/>
                <a:gd name="T39" fmla="*/ 1618 h 1847"/>
                <a:gd name="T40" fmla="*/ 3864 w 4423"/>
                <a:gd name="T41" fmla="*/ 1690 h 1847"/>
                <a:gd name="T42" fmla="*/ 4050 w 4423"/>
                <a:gd name="T43" fmla="*/ 1750 h 1847"/>
                <a:gd name="T44" fmla="*/ 4236 w 4423"/>
                <a:gd name="T45" fmla="*/ 1798 h 1847"/>
                <a:gd name="T46" fmla="*/ 4423 w 4423"/>
                <a:gd name="T47" fmla="*/ 1847 h 1847"/>
                <a:gd name="T48" fmla="*/ 4283 w 4423"/>
                <a:gd name="T49" fmla="*/ 1619 h 1847"/>
                <a:gd name="T50" fmla="*/ 4097 w 4423"/>
                <a:gd name="T51" fmla="*/ 1599 h 1847"/>
                <a:gd name="T52" fmla="*/ 3911 w 4423"/>
                <a:gd name="T53" fmla="*/ 1570 h 1847"/>
                <a:gd name="T54" fmla="*/ 3724 w 4423"/>
                <a:gd name="T55" fmla="*/ 1534 h 1847"/>
                <a:gd name="T56" fmla="*/ 3538 w 4423"/>
                <a:gd name="T57" fmla="*/ 1495 h 1847"/>
                <a:gd name="T58" fmla="*/ 3352 w 4423"/>
                <a:gd name="T59" fmla="*/ 1452 h 1847"/>
                <a:gd name="T60" fmla="*/ 3166 w 4423"/>
                <a:gd name="T61" fmla="*/ 1397 h 1847"/>
                <a:gd name="T62" fmla="*/ 2979 w 4423"/>
                <a:gd name="T63" fmla="*/ 1309 h 1847"/>
                <a:gd name="T64" fmla="*/ 2793 w 4423"/>
                <a:gd name="T65" fmla="*/ 1196 h 1847"/>
                <a:gd name="T66" fmla="*/ 2607 w 4423"/>
                <a:gd name="T67" fmla="*/ 1082 h 1847"/>
                <a:gd name="T68" fmla="*/ 2421 w 4423"/>
                <a:gd name="T69" fmla="*/ 944 h 1847"/>
                <a:gd name="T70" fmla="*/ 2234 w 4423"/>
                <a:gd name="T71" fmla="*/ 799 h 1847"/>
                <a:gd name="T72" fmla="*/ 2048 w 4423"/>
                <a:gd name="T73" fmla="*/ 659 h 1847"/>
                <a:gd name="T74" fmla="*/ 1862 w 4423"/>
                <a:gd name="T75" fmla="*/ 536 h 1847"/>
                <a:gd name="T76" fmla="*/ 1676 w 4423"/>
                <a:gd name="T77" fmla="*/ 380 h 1847"/>
                <a:gd name="T78" fmla="*/ 1489 w 4423"/>
                <a:gd name="T79" fmla="*/ 244 h 1847"/>
                <a:gd name="T80" fmla="*/ 1303 w 4423"/>
                <a:gd name="T81" fmla="*/ 124 h 1847"/>
                <a:gd name="T82" fmla="*/ 1117 w 4423"/>
                <a:gd name="T83" fmla="*/ 31 h 1847"/>
                <a:gd name="T84" fmla="*/ 931 w 4423"/>
                <a:gd name="T85" fmla="*/ 17 h 1847"/>
                <a:gd name="T86" fmla="*/ 744 w 4423"/>
                <a:gd name="T87" fmla="*/ 3 h 1847"/>
                <a:gd name="T88" fmla="*/ 558 w 4423"/>
                <a:gd name="T89" fmla="*/ 28 h 1847"/>
                <a:gd name="T90" fmla="*/ 372 w 4423"/>
                <a:gd name="T91" fmla="*/ 42 h 1847"/>
                <a:gd name="T92" fmla="*/ 186 w 4423"/>
                <a:gd name="T93" fmla="*/ 71 h 1847"/>
                <a:gd name="T94" fmla="*/ 0 w 4423"/>
                <a:gd name="T95" fmla="*/ 188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847">
                  <a:moveTo>
                    <a:pt x="0" y="303"/>
                  </a:moveTo>
                  <a:lnTo>
                    <a:pt x="46" y="272"/>
                  </a:lnTo>
                  <a:lnTo>
                    <a:pt x="93" y="241"/>
                  </a:lnTo>
                  <a:lnTo>
                    <a:pt x="139" y="211"/>
                  </a:lnTo>
                  <a:lnTo>
                    <a:pt x="186" y="180"/>
                  </a:lnTo>
                  <a:lnTo>
                    <a:pt x="232" y="149"/>
                  </a:lnTo>
                  <a:lnTo>
                    <a:pt x="279" y="148"/>
                  </a:lnTo>
                  <a:lnTo>
                    <a:pt x="325" y="183"/>
                  </a:lnTo>
                  <a:lnTo>
                    <a:pt x="372" y="235"/>
                  </a:lnTo>
                  <a:lnTo>
                    <a:pt x="419" y="287"/>
                  </a:lnTo>
                  <a:lnTo>
                    <a:pt x="465" y="338"/>
                  </a:lnTo>
                  <a:lnTo>
                    <a:pt x="512" y="346"/>
                  </a:lnTo>
                  <a:lnTo>
                    <a:pt x="558" y="354"/>
                  </a:lnTo>
                  <a:lnTo>
                    <a:pt x="605" y="362"/>
                  </a:lnTo>
                  <a:lnTo>
                    <a:pt x="651" y="370"/>
                  </a:lnTo>
                  <a:lnTo>
                    <a:pt x="698" y="378"/>
                  </a:lnTo>
                  <a:lnTo>
                    <a:pt x="744" y="397"/>
                  </a:lnTo>
                  <a:lnTo>
                    <a:pt x="791" y="417"/>
                  </a:lnTo>
                  <a:lnTo>
                    <a:pt x="838" y="436"/>
                  </a:lnTo>
                  <a:lnTo>
                    <a:pt x="884" y="456"/>
                  </a:lnTo>
                  <a:lnTo>
                    <a:pt x="931" y="475"/>
                  </a:lnTo>
                  <a:lnTo>
                    <a:pt x="977" y="498"/>
                  </a:lnTo>
                  <a:lnTo>
                    <a:pt x="1024" y="520"/>
                  </a:lnTo>
                  <a:lnTo>
                    <a:pt x="1070" y="543"/>
                  </a:lnTo>
                  <a:lnTo>
                    <a:pt x="1117" y="565"/>
                  </a:lnTo>
                  <a:lnTo>
                    <a:pt x="1164" y="588"/>
                  </a:lnTo>
                  <a:lnTo>
                    <a:pt x="1210" y="600"/>
                  </a:lnTo>
                  <a:lnTo>
                    <a:pt x="1257" y="612"/>
                  </a:lnTo>
                  <a:lnTo>
                    <a:pt x="1303" y="624"/>
                  </a:lnTo>
                  <a:lnTo>
                    <a:pt x="1350" y="636"/>
                  </a:lnTo>
                  <a:lnTo>
                    <a:pt x="1396" y="648"/>
                  </a:lnTo>
                  <a:lnTo>
                    <a:pt x="1443" y="668"/>
                  </a:lnTo>
                  <a:lnTo>
                    <a:pt x="1489" y="687"/>
                  </a:lnTo>
                  <a:lnTo>
                    <a:pt x="1536" y="706"/>
                  </a:lnTo>
                  <a:lnTo>
                    <a:pt x="1583" y="725"/>
                  </a:lnTo>
                  <a:lnTo>
                    <a:pt x="1629" y="744"/>
                  </a:lnTo>
                  <a:lnTo>
                    <a:pt x="1676" y="764"/>
                  </a:lnTo>
                  <a:lnTo>
                    <a:pt x="1722" y="784"/>
                  </a:lnTo>
                  <a:lnTo>
                    <a:pt x="1769" y="804"/>
                  </a:lnTo>
                  <a:lnTo>
                    <a:pt x="1815" y="823"/>
                  </a:lnTo>
                  <a:lnTo>
                    <a:pt x="1862" y="843"/>
                  </a:lnTo>
                  <a:lnTo>
                    <a:pt x="1908" y="862"/>
                  </a:lnTo>
                  <a:lnTo>
                    <a:pt x="1955" y="881"/>
                  </a:lnTo>
                  <a:lnTo>
                    <a:pt x="2002" y="900"/>
                  </a:lnTo>
                  <a:lnTo>
                    <a:pt x="2048" y="919"/>
                  </a:lnTo>
                  <a:lnTo>
                    <a:pt x="2095" y="939"/>
                  </a:lnTo>
                  <a:lnTo>
                    <a:pt x="2141" y="956"/>
                  </a:lnTo>
                  <a:lnTo>
                    <a:pt x="2188" y="974"/>
                  </a:lnTo>
                  <a:lnTo>
                    <a:pt x="2234" y="992"/>
                  </a:lnTo>
                  <a:lnTo>
                    <a:pt x="2281" y="1010"/>
                  </a:lnTo>
                  <a:lnTo>
                    <a:pt x="2328" y="1028"/>
                  </a:lnTo>
                  <a:lnTo>
                    <a:pt x="2374" y="1046"/>
                  </a:lnTo>
                  <a:lnTo>
                    <a:pt x="2421" y="1063"/>
                  </a:lnTo>
                  <a:lnTo>
                    <a:pt x="2467" y="1093"/>
                  </a:lnTo>
                  <a:lnTo>
                    <a:pt x="2514" y="1128"/>
                  </a:lnTo>
                  <a:lnTo>
                    <a:pt x="2560" y="1164"/>
                  </a:lnTo>
                  <a:lnTo>
                    <a:pt x="2607" y="1187"/>
                  </a:lnTo>
                  <a:lnTo>
                    <a:pt x="2653" y="1210"/>
                  </a:lnTo>
                  <a:lnTo>
                    <a:pt x="2700" y="1233"/>
                  </a:lnTo>
                  <a:lnTo>
                    <a:pt x="2747" y="1259"/>
                  </a:lnTo>
                  <a:lnTo>
                    <a:pt x="2793" y="1286"/>
                  </a:lnTo>
                  <a:lnTo>
                    <a:pt x="2840" y="1313"/>
                  </a:lnTo>
                  <a:lnTo>
                    <a:pt x="2886" y="1341"/>
                  </a:lnTo>
                  <a:lnTo>
                    <a:pt x="2933" y="1368"/>
                  </a:lnTo>
                  <a:lnTo>
                    <a:pt x="2979" y="1395"/>
                  </a:lnTo>
                  <a:lnTo>
                    <a:pt x="3026" y="1423"/>
                  </a:lnTo>
                  <a:lnTo>
                    <a:pt x="3072" y="1434"/>
                  </a:lnTo>
                  <a:lnTo>
                    <a:pt x="3119" y="1446"/>
                  </a:lnTo>
                  <a:lnTo>
                    <a:pt x="3166" y="1457"/>
                  </a:lnTo>
                  <a:lnTo>
                    <a:pt x="3212" y="1469"/>
                  </a:lnTo>
                  <a:lnTo>
                    <a:pt x="3259" y="1481"/>
                  </a:lnTo>
                  <a:lnTo>
                    <a:pt x="3305" y="1492"/>
                  </a:lnTo>
                  <a:lnTo>
                    <a:pt x="3352" y="1504"/>
                  </a:lnTo>
                  <a:lnTo>
                    <a:pt x="3398" y="1515"/>
                  </a:lnTo>
                  <a:lnTo>
                    <a:pt x="3445" y="1527"/>
                  </a:lnTo>
                  <a:lnTo>
                    <a:pt x="3491" y="1546"/>
                  </a:lnTo>
                  <a:lnTo>
                    <a:pt x="3538" y="1564"/>
                  </a:lnTo>
                  <a:lnTo>
                    <a:pt x="3585" y="1582"/>
                  </a:lnTo>
                  <a:lnTo>
                    <a:pt x="3631" y="1600"/>
                  </a:lnTo>
                  <a:lnTo>
                    <a:pt x="3678" y="1618"/>
                  </a:lnTo>
                  <a:lnTo>
                    <a:pt x="3724" y="1636"/>
                  </a:lnTo>
                  <a:lnTo>
                    <a:pt x="3771" y="1654"/>
                  </a:lnTo>
                  <a:lnTo>
                    <a:pt x="3817" y="1672"/>
                  </a:lnTo>
                  <a:lnTo>
                    <a:pt x="3864" y="1690"/>
                  </a:lnTo>
                  <a:lnTo>
                    <a:pt x="3911" y="1708"/>
                  </a:lnTo>
                  <a:lnTo>
                    <a:pt x="3957" y="1726"/>
                  </a:lnTo>
                  <a:lnTo>
                    <a:pt x="4004" y="1738"/>
                  </a:lnTo>
                  <a:lnTo>
                    <a:pt x="4050" y="1750"/>
                  </a:lnTo>
                  <a:lnTo>
                    <a:pt x="4097" y="1762"/>
                  </a:lnTo>
                  <a:lnTo>
                    <a:pt x="4143" y="1774"/>
                  </a:lnTo>
                  <a:lnTo>
                    <a:pt x="4190" y="1786"/>
                  </a:lnTo>
                  <a:lnTo>
                    <a:pt x="4236" y="1798"/>
                  </a:lnTo>
                  <a:lnTo>
                    <a:pt x="4283" y="1811"/>
                  </a:lnTo>
                  <a:lnTo>
                    <a:pt x="4330" y="1823"/>
                  </a:lnTo>
                  <a:lnTo>
                    <a:pt x="4376" y="1835"/>
                  </a:lnTo>
                  <a:lnTo>
                    <a:pt x="4423" y="1847"/>
                  </a:lnTo>
                  <a:lnTo>
                    <a:pt x="4423" y="1628"/>
                  </a:lnTo>
                  <a:lnTo>
                    <a:pt x="4376" y="1625"/>
                  </a:lnTo>
                  <a:lnTo>
                    <a:pt x="4330" y="1622"/>
                  </a:lnTo>
                  <a:lnTo>
                    <a:pt x="4283" y="1619"/>
                  </a:lnTo>
                  <a:lnTo>
                    <a:pt x="4236" y="1616"/>
                  </a:lnTo>
                  <a:lnTo>
                    <a:pt x="4190" y="1613"/>
                  </a:lnTo>
                  <a:lnTo>
                    <a:pt x="4143" y="1606"/>
                  </a:lnTo>
                  <a:lnTo>
                    <a:pt x="4097" y="1599"/>
                  </a:lnTo>
                  <a:lnTo>
                    <a:pt x="4050" y="1593"/>
                  </a:lnTo>
                  <a:lnTo>
                    <a:pt x="4004" y="1586"/>
                  </a:lnTo>
                  <a:lnTo>
                    <a:pt x="3957" y="1579"/>
                  </a:lnTo>
                  <a:lnTo>
                    <a:pt x="3911" y="1570"/>
                  </a:lnTo>
                  <a:lnTo>
                    <a:pt x="3864" y="1561"/>
                  </a:lnTo>
                  <a:lnTo>
                    <a:pt x="3817" y="1552"/>
                  </a:lnTo>
                  <a:lnTo>
                    <a:pt x="3771" y="1543"/>
                  </a:lnTo>
                  <a:lnTo>
                    <a:pt x="3724" y="1534"/>
                  </a:lnTo>
                  <a:lnTo>
                    <a:pt x="3678" y="1524"/>
                  </a:lnTo>
                  <a:lnTo>
                    <a:pt x="3631" y="1514"/>
                  </a:lnTo>
                  <a:lnTo>
                    <a:pt x="3585" y="1505"/>
                  </a:lnTo>
                  <a:lnTo>
                    <a:pt x="3538" y="1495"/>
                  </a:lnTo>
                  <a:lnTo>
                    <a:pt x="3491" y="1486"/>
                  </a:lnTo>
                  <a:lnTo>
                    <a:pt x="3445" y="1475"/>
                  </a:lnTo>
                  <a:lnTo>
                    <a:pt x="3398" y="1464"/>
                  </a:lnTo>
                  <a:lnTo>
                    <a:pt x="3352" y="1452"/>
                  </a:lnTo>
                  <a:lnTo>
                    <a:pt x="3305" y="1441"/>
                  </a:lnTo>
                  <a:lnTo>
                    <a:pt x="3259" y="1430"/>
                  </a:lnTo>
                  <a:lnTo>
                    <a:pt x="3212" y="1414"/>
                  </a:lnTo>
                  <a:lnTo>
                    <a:pt x="3166" y="1397"/>
                  </a:lnTo>
                  <a:lnTo>
                    <a:pt x="3119" y="1380"/>
                  </a:lnTo>
                  <a:lnTo>
                    <a:pt x="3072" y="1359"/>
                  </a:lnTo>
                  <a:lnTo>
                    <a:pt x="3026" y="1338"/>
                  </a:lnTo>
                  <a:lnTo>
                    <a:pt x="2979" y="1309"/>
                  </a:lnTo>
                  <a:lnTo>
                    <a:pt x="2933" y="1281"/>
                  </a:lnTo>
                  <a:lnTo>
                    <a:pt x="2886" y="1253"/>
                  </a:lnTo>
                  <a:lnTo>
                    <a:pt x="2840" y="1224"/>
                  </a:lnTo>
                  <a:lnTo>
                    <a:pt x="2793" y="1196"/>
                  </a:lnTo>
                  <a:lnTo>
                    <a:pt x="2747" y="1167"/>
                  </a:lnTo>
                  <a:lnTo>
                    <a:pt x="2700" y="1139"/>
                  </a:lnTo>
                  <a:lnTo>
                    <a:pt x="2653" y="1110"/>
                  </a:lnTo>
                  <a:lnTo>
                    <a:pt x="2607" y="1082"/>
                  </a:lnTo>
                  <a:lnTo>
                    <a:pt x="2560" y="1054"/>
                  </a:lnTo>
                  <a:lnTo>
                    <a:pt x="2514" y="1017"/>
                  </a:lnTo>
                  <a:lnTo>
                    <a:pt x="2467" y="981"/>
                  </a:lnTo>
                  <a:lnTo>
                    <a:pt x="2421" y="944"/>
                  </a:lnTo>
                  <a:lnTo>
                    <a:pt x="2374" y="908"/>
                  </a:lnTo>
                  <a:lnTo>
                    <a:pt x="2328" y="872"/>
                  </a:lnTo>
                  <a:lnTo>
                    <a:pt x="2281" y="835"/>
                  </a:lnTo>
                  <a:lnTo>
                    <a:pt x="2234" y="799"/>
                  </a:lnTo>
                  <a:lnTo>
                    <a:pt x="2188" y="762"/>
                  </a:lnTo>
                  <a:lnTo>
                    <a:pt x="2141" y="726"/>
                  </a:lnTo>
                  <a:lnTo>
                    <a:pt x="2095" y="690"/>
                  </a:lnTo>
                  <a:lnTo>
                    <a:pt x="2048" y="659"/>
                  </a:lnTo>
                  <a:lnTo>
                    <a:pt x="2002" y="628"/>
                  </a:lnTo>
                  <a:lnTo>
                    <a:pt x="1955" y="597"/>
                  </a:lnTo>
                  <a:lnTo>
                    <a:pt x="1908" y="566"/>
                  </a:lnTo>
                  <a:lnTo>
                    <a:pt x="1862" y="536"/>
                  </a:lnTo>
                  <a:lnTo>
                    <a:pt x="1815" y="505"/>
                  </a:lnTo>
                  <a:lnTo>
                    <a:pt x="1769" y="471"/>
                  </a:lnTo>
                  <a:lnTo>
                    <a:pt x="1722" y="425"/>
                  </a:lnTo>
                  <a:lnTo>
                    <a:pt x="1676" y="380"/>
                  </a:lnTo>
                  <a:lnTo>
                    <a:pt x="1629" y="334"/>
                  </a:lnTo>
                  <a:lnTo>
                    <a:pt x="1583" y="304"/>
                  </a:lnTo>
                  <a:lnTo>
                    <a:pt x="1536" y="274"/>
                  </a:lnTo>
                  <a:lnTo>
                    <a:pt x="1489" y="244"/>
                  </a:lnTo>
                  <a:lnTo>
                    <a:pt x="1443" y="214"/>
                  </a:lnTo>
                  <a:lnTo>
                    <a:pt x="1396" y="184"/>
                  </a:lnTo>
                  <a:lnTo>
                    <a:pt x="1350" y="154"/>
                  </a:lnTo>
                  <a:lnTo>
                    <a:pt x="1303" y="124"/>
                  </a:lnTo>
                  <a:lnTo>
                    <a:pt x="1257" y="94"/>
                  </a:lnTo>
                  <a:lnTo>
                    <a:pt x="1210" y="64"/>
                  </a:lnTo>
                  <a:lnTo>
                    <a:pt x="1164" y="34"/>
                  </a:lnTo>
                  <a:lnTo>
                    <a:pt x="1117" y="31"/>
                  </a:lnTo>
                  <a:lnTo>
                    <a:pt x="1070" y="27"/>
                  </a:lnTo>
                  <a:lnTo>
                    <a:pt x="1024" y="24"/>
                  </a:lnTo>
                  <a:lnTo>
                    <a:pt x="977" y="20"/>
                  </a:lnTo>
                  <a:lnTo>
                    <a:pt x="931" y="17"/>
                  </a:lnTo>
                  <a:lnTo>
                    <a:pt x="884" y="13"/>
                  </a:lnTo>
                  <a:lnTo>
                    <a:pt x="838" y="10"/>
                  </a:lnTo>
                  <a:lnTo>
                    <a:pt x="791" y="6"/>
                  </a:lnTo>
                  <a:lnTo>
                    <a:pt x="744" y="3"/>
                  </a:lnTo>
                  <a:lnTo>
                    <a:pt x="698" y="0"/>
                  </a:lnTo>
                  <a:lnTo>
                    <a:pt x="651" y="9"/>
                  </a:lnTo>
                  <a:lnTo>
                    <a:pt x="605" y="19"/>
                  </a:lnTo>
                  <a:lnTo>
                    <a:pt x="558" y="28"/>
                  </a:lnTo>
                  <a:lnTo>
                    <a:pt x="512" y="38"/>
                  </a:lnTo>
                  <a:lnTo>
                    <a:pt x="465" y="47"/>
                  </a:lnTo>
                  <a:lnTo>
                    <a:pt x="419" y="45"/>
                  </a:lnTo>
                  <a:lnTo>
                    <a:pt x="372" y="42"/>
                  </a:lnTo>
                  <a:lnTo>
                    <a:pt x="325" y="40"/>
                  </a:lnTo>
                  <a:lnTo>
                    <a:pt x="279" y="38"/>
                  </a:lnTo>
                  <a:lnTo>
                    <a:pt x="232" y="36"/>
                  </a:lnTo>
                  <a:lnTo>
                    <a:pt x="186" y="71"/>
                  </a:lnTo>
                  <a:lnTo>
                    <a:pt x="139" y="106"/>
                  </a:lnTo>
                  <a:lnTo>
                    <a:pt x="93" y="141"/>
                  </a:lnTo>
                  <a:lnTo>
                    <a:pt x="46" y="170"/>
                  </a:lnTo>
                  <a:lnTo>
                    <a:pt x="0" y="188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3175">
              <a:solidFill>
                <a:srgbClr val="92CF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2CF5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9"/>
            <p:cNvSpPr>
              <a:spLocks noChangeArrowheads="1"/>
            </p:cNvSpPr>
            <p:nvPr/>
          </p:nvSpPr>
          <p:spPr bwMode="auto">
            <a:xfrm>
              <a:off x="864" y="1584"/>
              <a:ext cx="4424" cy="2303"/>
            </a:xfrm>
            <a:custGeom>
              <a:avLst/>
              <a:gdLst>
                <a:gd name="T0" fmla="*/ 139 w 4423"/>
                <a:gd name="T1" fmla="*/ 710 h 2302"/>
                <a:gd name="T2" fmla="*/ 325 w 4423"/>
                <a:gd name="T3" fmla="*/ 602 h 2302"/>
                <a:gd name="T4" fmla="*/ 512 w 4423"/>
                <a:gd name="T5" fmla="*/ 501 h 2302"/>
                <a:gd name="T6" fmla="*/ 698 w 4423"/>
                <a:gd name="T7" fmla="*/ 436 h 2302"/>
                <a:gd name="T8" fmla="*/ 884 w 4423"/>
                <a:gd name="T9" fmla="*/ 335 h 2302"/>
                <a:gd name="T10" fmla="*/ 1070 w 4423"/>
                <a:gd name="T11" fmla="*/ 252 h 2302"/>
                <a:gd name="T12" fmla="*/ 1257 w 4423"/>
                <a:gd name="T13" fmla="*/ 475 h 2302"/>
                <a:gd name="T14" fmla="*/ 1443 w 4423"/>
                <a:gd name="T15" fmla="*/ 925 h 2302"/>
                <a:gd name="T16" fmla="*/ 1629 w 4423"/>
                <a:gd name="T17" fmla="*/ 1149 h 2302"/>
                <a:gd name="T18" fmla="*/ 1815 w 4423"/>
                <a:gd name="T19" fmla="*/ 1261 h 2302"/>
                <a:gd name="T20" fmla="*/ 2002 w 4423"/>
                <a:gd name="T21" fmla="*/ 1346 h 2302"/>
                <a:gd name="T22" fmla="*/ 2188 w 4423"/>
                <a:gd name="T23" fmla="*/ 1423 h 2302"/>
                <a:gd name="T24" fmla="*/ 2374 w 4423"/>
                <a:gd name="T25" fmla="*/ 1501 h 2302"/>
                <a:gd name="T26" fmla="*/ 2560 w 4423"/>
                <a:gd name="T27" fmla="*/ 1627 h 2302"/>
                <a:gd name="T28" fmla="*/ 2747 w 4423"/>
                <a:gd name="T29" fmla="*/ 1725 h 2302"/>
                <a:gd name="T30" fmla="*/ 2933 w 4423"/>
                <a:gd name="T31" fmla="*/ 1824 h 2302"/>
                <a:gd name="T32" fmla="*/ 3119 w 4423"/>
                <a:gd name="T33" fmla="*/ 1902 h 2302"/>
                <a:gd name="T34" fmla="*/ 3305 w 4423"/>
                <a:gd name="T35" fmla="*/ 1962 h 2302"/>
                <a:gd name="T36" fmla="*/ 3491 w 4423"/>
                <a:gd name="T37" fmla="*/ 2022 h 2302"/>
                <a:gd name="T38" fmla="*/ 3678 w 4423"/>
                <a:gd name="T39" fmla="*/ 2095 h 2302"/>
                <a:gd name="T40" fmla="*/ 3864 w 4423"/>
                <a:gd name="T41" fmla="*/ 2168 h 2302"/>
                <a:gd name="T42" fmla="*/ 4050 w 4423"/>
                <a:gd name="T43" fmla="*/ 2224 h 2302"/>
                <a:gd name="T44" fmla="*/ 4236 w 4423"/>
                <a:gd name="T45" fmla="*/ 2263 h 2302"/>
                <a:gd name="T46" fmla="*/ 4423 w 4423"/>
                <a:gd name="T47" fmla="*/ 2302 h 2302"/>
                <a:gd name="T48" fmla="*/ 4283 w 4423"/>
                <a:gd name="T49" fmla="*/ 2097 h 2302"/>
                <a:gd name="T50" fmla="*/ 4097 w 4423"/>
                <a:gd name="T51" fmla="*/ 2060 h 2302"/>
                <a:gd name="T52" fmla="*/ 3911 w 4423"/>
                <a:gd name="T53" fmla="*/ 2018 h 2302"/>
                <a:gd name="T54" fmla="*/ 3724 w 4423"/>
                <a:gd name="T55" fmla="*/ 1963 h 2302"/>
                <a:gd name="T56" fmla="*/ 3538 w 4423"/>
                <a:gd name="T57" fmla="*/ 1907 h 2302"/>
                <a:gd name="T58" fmla="*/ 3352 w 4423"/>
                <a:gd name="T59" fmla="*/ 1837 h 2302"/>
                <a:gd name="T60" fmla="*/ 3166 w 4423"/>
                <a:gd name="T61" fmla="*/ 1728 h 2302"/>
                <a:gd name="T62" fmla="*/ 2979 w 4423"/>
                <a:gd name="T63" fmla="*/ 1580 h 2302"/>
                <a:gd name="T64" fmla="*/ 2793 w 4423"/>
                <a:gd name="T65" fmla="*/ 1435 h 2302"/>
                <a:gd name="T66" fmla="*/ 2607 w 4423"/>
                <a:gd name="T67" fmla="*/ 1290 h 2302"/>
                <a:gd name="T68" fmla="*/ 2421 w 4423"/>
                <a:gd name="T69" fmla="*/ 1164 h 2302"/>
                <a:gd name="T70" fmla="*/ 2234 w 4423"/>
                <a:gd name="T71" fmla="*/ 969 h 2302"/>
                <a:gd name="T72" fmla="*/ 2048 w 4423"/>
                <a:gd name="T73" fmla="*/ 766 h 2302"/>
                <a:gd name="T74" fmla="*/ 1862 w 4423"/>
                <a:gd name="T75" fmla="*/ 535 h 2302"/>
                <a:gd name="T76" fmla="*/ 1676 w 4423"/>
                <a:gd name="T77" fmla="*/ 270 h 2302"/>
                <a:gd name="T78" fmla="*/ 1489 w 4423"/>
                <a:gd name="T79" fmla="*/ 142 h 2302"/>
                <a:gd name="T80" fmla="*/ 1303 w 4423"/>
                <a:gd name="T81" fmla="*/ 61 h 2302"/>
                <a:gd name="T82" fmla="*/ 1117 w 4423"/>
                <a:gd name="T83" fmla="*/ 38 h 2302"/>
                <a:gd name="T84" fmla="*/ 931 w 4423"/>
                <a:gd name="T85" fmla="*/ 193 h 2302"/>
                <a:gd name="T86" fmla="*/ 744 w 4423"/>
                <a:gd name="T87" fmla="*/ 303 h 2302"/>
                <a:gd name="T88" fmla="*/ 558 w 4423"/>
                <a:gd name="T89" fmla="*/ 392 h 2302"/>
                <a:gd name="T90" fmla="*/ 372 w 4423"/>
                <a:gd name="T91" fmla="*/ 471 h 2302"/>
                <a:gd name="T92" fmla="*/ 186 w 4423"/>
                <a:gd name="T93" fmla="*/ 559 h 2302"/>
                <a:gd name="T94" fmla="*/ 0 w 4423"/>
                <a:gd name="T95" fmla="*/ 676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2302">
                  <a:moveTo>
                    <a:pt x="0" y="791"/>
                  </a:moveTo>
                  <a:lnTo>
                    <a:pt x="46" y="764"/>
                  </a:lnTo>
                  <a:lnTo>
                    <a:pt x="93" y="737"/>
                  </a:lnTo>
                  <a:lnTo>
                    <a:pt x="139" y="710"/>
                  </a:lnTo>
                  <a:lnTo>
                    <a:pt x="186" y="683"/>
                  </a:lnTo>
                  <a:lnTo>
                    <a:pt x="232" y="656"/>
                  </a:lnTo>
                  <a:lnTo>
                    <a:pt x="279" y="629"/>
                  </a:lnTo>
                  <a:lnTo>
                    <a:pt x="325" y="602"/>
                  </a:lnTo>
                  <a:lnTo>
                    <a:pt x="372" y="575"/>
                  </a:lnTo>
                  <a:lnTo>
                    <a:pt x="419" y="548"/>
                  </a:lnTo>
                  <a:lnTo>
                    <a:pt x="465" y="530"/>
                  </a:lnTo>
                  <a:lnTo>
                    <a:pt x="512" y="501"/>
                  </a:lnTo>
                  <a:lnTo>
                    <a:pt x="558" y="472"/>
                  </a:lnTo>
                  <a:lnTo>
                    <a:pt x="605" y="443"/>
                  </a:lnTo>
                  <a:lnTo>
                    <a:pt x="651" y="435"/>
                  </a:lnTo>
                  <a:lnTo>
                    <a:pt x="698" y="436"/>
                  </a:lnTo>
                  <a:lnTo>
                    <a:pt x="744" y="411"/>
                  </a:lnTo>
                  <a:lnTo>
                    <a:pt x="791" y="386"/>
                  </a:lnTo>
                  <a:lnTo>
                    <a:pt x="838" y="360"/>
                  </a:lnTo>
                  <a:lnTo>
                    <a:pt x="884" y="335"/>
                  </a:lnTo>
                  <a:lnTo>
                    <a:pt x="931" y="310"/>
                  </a:lnTo>
                  <a:lnTo>
                    <a:pt x="977" y="290"/>
                  </a:lnTo>
                  <a:lnTo>
                    <a:pt x="1024" y="271"/>
                  </a:lnTo>
                  <a:lnTo>
                    <a:pt x="1070" y="252"/>
                  </a:lnTo>
                  <a:lnTo>
                    <a:pt x="1117" y="232"/>
                  </a:lnTo>
                  <a:lnTo>
                    <a:pt x="1164" y="213"/>
                  </a:lnTo>
                  <a:lnTo>
                    <a:pt x="1210" y="344"/>
                  </a:lnTo>
                  <a:lnTo>
                    <a:pt x="1257" y="475"/>
                  </a:lnTo>
                  <a:lnTo>
                    <a:pt x="1303" y="606"/>
                  </a:lnTo>
                  <a:lnTo>
                    <a:pt x="1350" y="737"/>
                  </a:lnTo>
                  <a:lnTo>
                    <a:pt x="1396" y="868"/>
                  </a:lnTo>
                  <a:lnTo>
                    <a:pt x="1443" y="925"/>
                  </a:lnTo>
                  <a:lnTo>
                    <a:pt x="1489" y="981"/>
                  </a:lnTo>
                  <a:lnTo>
                    <a:pt x="1536" y="1037"/>
                  </a:lnTo>
                  <a:lnTo>
                    <a:pt x="1583" y="1093"/>
                  </a:lnTo>
                  <a:lnTo>
                    <a:pt x="1629" y="1149"/>
                  </a:lnTo>
                  <a:lnTo>
                    <a:pt x="1676" y="1177"/>
                  </a:lnTo>
                  <a:lnTo>
                    <a:pt x="1722" y="1205"/>
                  </a:lnTo>
                  <a:lnTo>
                    <a:pt x="1769" y="1233"/>
                  </a:lnTo>
                  <a:lnTo>
                    <a:pt x="1815" y="1261"/>
                  </a:lnTo>
                  <a:lnTo>
                    <a:pt x="1862" y="1289"/>
                  </a:lnTo>
                  <a:lnTo>
                    <a:pt x="1908" y="1308"/>
                  </a:lnTo>
                  <a:lnTo>
                    <a:pt x="1955" y="1327"/>
                  </a:lnTo>
                  <a:lnTo>
                    <a:pt x="2002" y="1346"/>
                  </a:lnTo>
                  <a:lnTo>
                    <a:pt x="2048" y="1365"/>
                  </a:lnTo>
                  <a:lnTo>
                    <a:pt x="2095" y="1384"/>
                  </a:lnTo>
                  <a:lnTo>
                    <a:pt x="2141" y="1403"/>
                  </a:lnTo>
                  <a:lnTo>
                    <a:pt x="2188" y="1423"/>
                  </a:lnTo>
                  <a:lnTo>
                    <a:pt x="2234" y="1442"/>
                  </a:lnTo>
                  <a:lnTo>
                    <a:pt x="2281" y="1462"/>
                  </a:lnTo>
                  <a:lnTo>
                    <a:pt x="2328" y="1481"/>
                  </a:lnTo>
                  <a:lnTo>
                    <a:pt x="2374" y="1501"/>
                  </a:lnTo>
                  <a:lnTo>
                    <a:pt x="2421" y="1520"/>
                  </a:lnTo>
                  <a:lnTo>
                    <a:pt x="2467" y="1540"/>
                  </a:lnTo>
                  <a:lnTo>
                    <a:pt x="2514" y="1577"/>
                  </a:lnTo>
                  <a:lnTo>
                    <a:pt x="2560" y="1627"/>
                  </a:lnTo>
                  <a:lnTo>
                    <a:pt x="2607" y="1652"/>
                  </a:lnTo>
                  <a:lnTo>
                    <a:pt x="2653" y="1676"/>
                  </a:lnTo>
                  <a:lnTo>
                    <a:pt x="2700" y="1701"/>
                  </a:lnTo>
                  <a:lnTo>
                    <a:pt x="2747" y="1725"/>
                  </a:lnTo>
                  <a:lnTo>
                    <a:pt x="2793" y="1750"/>
                  </a:lnTo>
                  <a:lnTo>
                    <a:pt x="2840" y="1775"/>
                  </a:lnTo>
                  <a:lnTo>
                    <a:pt x="2886" y="1799"/>
                  </a:lnTo>
                  <a:lnTo>
                    <a:pt x="2933" y="1824"/>
                  </a:lnTo>
                  <a:lnTo>
                    <a:pt x="2979" y="1848"/>
                  </a:lnTo>
                  <a:lnTo>
                    <a:pt x="3026" y="1873"/>
                  </a:lnTo>
                  <a:lnTo>
                    <a:pt x="3072" y="1888"/>
                  </a:lnTo>
                  <a:lnTo>
                    <a:pt x="3119" y="1902"/>
                  </a:lnTo>
                  <a:lnTo>
                    <a:pt x="3166" y="1917"/>
                  </a:lnTo>
                  <a:lnTo>
                    <a:pt x="3212" y="1932"/>
                  </a:lnTo>
                  <a:lnTo>
                    <a:pt x="3259" y="1947"/>
                  </a:lnTo>
                  <a:lnTo>
                    <a:pt x="3305" y="1962"/>
                  </a:lnTo>
                  <a:lnTo>
                    <a:pt x="3352" y="1977"/>
                  </a:lnTo>
                  <a:lnTo>
                    <a:pt x="3398" y="1992"/>
                  </a:lnTo>
                  <a:lnTo>
                    <a:pt x="3445" y="2007"/>
                  </a:lnTo>
                  <a:lnTo>
                    <a:pt x="3491" y="2022"/>
                  </a:lnTo>
                  <a:lnTo>
                    <a:pt x="3538" y="2041"/>
                  </a:lnTo>
                  <a:lnTo>
                    <a:pt x="3585" y="2059"/>
                  </a:lnTo>
                  <a:lnTo>
                    <a:pt x="3631" y="2077"/>
                  </a:lnTo>
                  <a:lnTo>
                    <a:pt x="3678" y="2095"/>
                  </a:lnTo>
                  <a:lnTo>
                    <a:pt x="3724" y="2114"/>
                  </a:lnTo>
                  <a:lnTo>
                    <a:pt x="3771" y="2132"/>
                  </a:lnTo>
                  <a:lnTo>
                    <a:pt x="3817" y="2150"/>
                  </a:lnTo>
                  <a:lnTo>
                    <a:pt x="3864" y="2168"/>
                  </a:lnTo>
                  <a:lnTo>
                    <a:pt x="3911" y="2186"/>
                  </a:lnTo>
                  <a:lnTo>
                    <a:pt x="3957" y="2205"/>
                  </a:lnTo>
                  <a:lnTo>
                    <a:pt x="4004" y="2214"/>
                  </a:lnTo>
                  <a:lnTo>
                    <a:pt x="4050" y="2224"/>
                  </a:lnTo>
                  <a:lnTo>
                    <a:pt x="4097" y="2234"/>
                  </a:lnTo>
                  <a:lnTo>
                    <a:pt x="4143" y="2244"/>
                  </a:lnTo>
                  <a:lnTo>
                    <a:pt x="4190" y="2253"/>
                  </a:lnTo>
                  <a:lnTo>
                    <a:pt x="4236" y="2263"/>
                  </a:lnTo>
                  <a:lnTo>
                    <a:pt x="4283" y="2273"/>
                  </a:lnTo>
                  <a:lnTo>
                    <a:pt x="4330" y="2283"/>
                  </a:lnTo>
                  <a:lnTo>
                    <a:pt x="4376" y="2292"/>
                  </a:lnTo>
                  <a:lnTo>
                    <a:pt x="4423" y="2302"/>
                  </a:lnTo>
                  <a:lnTo>
                    <a:pt x="4423" y="2117"/>
                  </a:lnTo>
                  <a:lnTo>
                    <a:pt x="4376" y="2113"/>
                  </a:lnTo>
                  <a:lnTo>
                    <a:pt x="4330" y="2107"/>
                  </a:lnTo>
                  <a:lnTo>
                    <a:pt x="4283" y="2097"/>
                  </a:lnTo>
                  <a:lnTo>
                    <a:pt x="4236" y="2088"/>
                  </a:lnTo>
                  <a:lnTo>
                    <a:pt x="4190" y="2078"/>
                  </a:lnTo>
                  <a:lnTo>
                    <a:pt x="4143" y="2069"/>
                  </a:lnTo>
                  <a:lnTo>
                    <a:pt x="4097" y="2060"/>
                  </a:lnTo>
                  <a:lnTo>
                    <a:pt x="4050" y="2050"/>
                  </a:lnTo>
                  <a:lnTo>
                    <a:pt x="4004" y="2041"/>
                  </a:lnTo>
                  <a:lnTo>
                    <a:pt x="3957" y="2032"/>
                  </a:lnTo>
                  <a:lnTo>
                    <a:pt x="3911" y="2018"/>
                  </a:lnTo>
                  <a:lnTo>
                    <a:pt x="3864" y="2004"/>
                  </a:lnTo>
                  <a:lnTo>
                    <a:pt x="3817" y="1990"/>
                  </a:lnTo>
                  <a:lnTo>
                    <a:pt x="3771" y="1976"/>
                  </a:lnTo>
                  <a:lnTo>
                    <a:pt x="3724" y="1963"/>
                  </a:lnTo>
                  <a:lnTo>
                    <a:pt x="3678" y="1949"/>
                  </a:lnTo>
                  <a:lnTo>
                    <a:pt x="3631" y="1935"/>
                  </a:lnTo>
                  <a:lnTo>
                    <a:pt x="3585" y="1921"/>
                  </a:lnTo>
                  <a:lnTo>
                    <a:pt x="3538" y="1907"/>
                  </a:lnTo>
                  <a:lnTo>
                    <a:pt x="3491" y="1894"/>
                  </a:lnTo>
                  <a:lnTo>
                    <a:pt x="3445" y="1875"/>
                  </a:lnTo>
                  <a:lnTo>
                    <a:pt x="3398" y="1856"/>
                  </a:lnTo>
                  <a:lnTo>
                    <a:pt x="3352" y="1837"/>
                  </a:lnTo>
                  <a:lnTo>
                    <a:pt x="3305" y="1818"/>
                  </a:lnTo>
                  <a:lnTo>
                    <a:pt x="3259" y="1799"/>
                  </a:lnTo>
                  <a:lnTo>
                    <a:pt x="3212" y="1765"/>
                  </a:lnTo>
                  <a:lnTo>
                    <a:pt x="3166" y="1728"/>
                  </a:lnTo>
                  <a:lnTo>
                    <a:pt x="3119" y="1691"/>
                  </a:lnTo>
                  <a:lnTo>
                    <a:pt x="3072" y="1654"/>
                  </a:lnTo>
                  <a:lnTo>
                    <a:pt x="3026" y="1616"/>
                  </a:lnTo>
                  <a:lnTo>
                    <a:pt x="2979" y="1580"/>
                  </a:lnTo>
                  <a:lnTo>
                    <a:pt x="2933" y="1544"/>
                  </a:lnTo>
                  <a:lnTo>
                    <a:pt x="2886" y="1508"/>
                  </a:lnTo>
                  <a:lnTo>
                    <a:pt x="2840" y="1471"/>
                  </a:lnTo>
                  <a:lnTo>
                    <a:pt x="2793" y="1435"/>
                  </a:lnTo>
                  <a:lnTo>
                    <a:pt x="2747" y="1399"/>
                  </a:lnTo>
                  <a:lnTo>
                    <a:pt x="2700" y="1363"/>
                  </a:lnTo>
                  <a:lnTo>
                    <a:pt x="2653" y="1327"/>
                  </a:lnTo>
                  <a:lnTo>
                    <a:pt x="2607" y="1290"/>
                  </a:lnTo>
                  <a:lnTo>
                    <a:pt x="2560" y="1254"/>
                  </a:lnTo>
                  <a:lnTo>
                    <a:pt x="2514" y="1224"/>
                  </a:lnTo>
                  <a:lnTo>
                    <a:pt x="2467" y="1194"/>
                  </a:lnTo>
                  <a:lnTo>
                    <a:pt x="2421" y="1164"/>
                  </a:lnTo>
                  <a:lnTo>
                    <a:pt x="2374" y="1133"/>
                  </a:lnTo>
                  <a:lnTo>
                    <a:pt x="2328" y="1078"/>
                  </a:lnTo>
                  <a:lnTo>
                    <a:pt x="2281" y="1024"/>
                  </a:lnTo>
                  <a:lnTo>
                    <a:pt x="2234" y="969"/>
                  </a:lnTo>
                  <a:lnTo>
                    <a:pt x="2188" y="915"/>
                  </a:lnTo>
                  <a:lnTo>
                    <a:pt x="2141" y="861"/>
                  </a:lnTo>
                  <a:lnTo>
                    <a:pt x="2095" y="806"/>
                  </a:lnTo>
                  <a:lnTo>
                    <a:pt x="2048" y="766"/>
                  </a:lnTo>
                  <a:lnTo>
                    <a:pt x="2002" y="725"/>
                  </a:lnTo>
                  <a:lnTo>
                    <a:pt x="1955" y="668"/>
                  </a:lnTo>
                  <a:lnTo>
                    <a:pt x="1908" y="602"/>
                  </a:lnTo>
                  <a:lnTo>
                    <a:pt x="1862" y="535"/>
                  </a:lnTo>
                  <a:lnTo>
                    <a:pt x="1815" y="469"/>
                  </a:lnTo>
                  <a:lnTo>
                    <a:pt x="1769" y="402"/>
                  </a:lnTo>
                  <a:lnTo>
                    <a:pt x="1722" y="336"/>
                  </a:lnTo>
                  <a:lnTo>
                    <a:pt x="1676" y="270"/>
                  </a:lnTo>
                  <a:lnTo>
                    <a:pt x="1629" y="203"/>
                  </a:lnTo>
                  <a:lnTo>
                    <a:pt x="1583" y="183"/>
                  </a:lnTo>
                  <a:lnTo>
                    <a:pt x="1536" y="162"/>
                  </a:lnTo>
                  <a:lnTo>
                    <a:pt x="1489" y="142"/>
                  </a:lnTo>
                  <a:lnTo>
                    <a:pt x="1443" y="122"/>
                  </a:lnTo>
                  <a:lnTo>
                    <a:pt x="1396" y="101"/>
                  </a:lnTo>
                  <a:lnTo>
                    <a:pt x="1350" y="81"/>
                  </a:lnTo>
                  <a:lnTo>
                    <a:pt x="1303" y="61"/>
                  </a:lnTo>
                  <a:lnTo>
                    <a:pt x="1257" y="40"/>
                  </a:lnTo>
                  <a:lnTo>
                    <a:pt x="1210" y="20"/>
                  </a:lnTo>
                  <a:lnTo>
                    <a:pt x="1164" y="0"/>
                  </a:lnTo>
                  <a:lnTo>
                    <a:pt x="1117" y="38"/>
                  </a:lnTo>
                  <a:lnTo>
                    <a:pt x="1070" y="77"/>
                  </a:lnTo>
                  <a:lnTo>
                    <a:pt x="1024" y="115"/>
                  </a:lnTo>
                  <a:lnTo>
                    <a:pt x="977" y="154"/>
                  </a:lnTo>
                  <a:lnTo>
                    <a:pt x="931" y="193"/>
                  </a:lnTo>
                  <a:lnTo>
                    <a:pt x="884" y="229"/>
                  </a:lnTo>
                  <a:lnTo>
                    <a:pt x="838" y="253"/>
                  </a:lnTo>
                  <a:lnTo>
                    <a:pt x="791" y="278"/>
                  </a:lnTo>
                  <a:lnTo>
                    <a:pt x="744" y="303"/>
                  </a:lnTo>
                  <a:lnTo>
                    <a:pt x="698" y="327"/>
                  </a:lnTo>
                  <a:lnTo>
                    <a:pt x="651" y="349"/>
                  </a:lnTo>
                  <a:lnTo>
                    <a:pt x="605" y="370"/>
                  </a:lnTo>
                  <a:lnTo>
                    <a:pt x="558" y="392"/>
                  </a:lnTo>
                  <a:lnTo>
                    <a:pt x="512" y="414"/>
                  </a:lnTo>
                  <a:lnTo>
                    <a:pt x="465" y="431"/>
                  </a:lnTo>
                  <a:lnTo>
                    <a:pt x="419" y="453"/>
                  </a:lnTo>
                  <a:lnTo>
                    <a:pt x="372" y="471"/>
                  </a:lnTo>
                  <a:lnTo>
                    <a:pt x="325" y="488"/>
                  </a:lnTo>
                  <a:lnTo>
                    <a:pt x="279" y="506"/>
                  </a:lnTo>
                  <a:lnTo>
                    <a:pt x="232" y="524"/>
                  </a:lnTo>
                  <a:lnTo>
                    <a:pt x="186" y="559"/>
                  </a:lnTo>
                  <a:lnTo>
                    <a:pt x="139" y="594"/>
                  </a:lnTo>
                  <a:lnTo>
                    <a:pt x="93" y="629"/>
                  </a:lnTo>
                  <a:lnTo>
                    <a:pt x="46" y="658"/>
                  </a:lnTo>
                  <a:lnTo>
                    <a:pt x="0" y="676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864" y="1584"/>
              <a:ext cx="4424" cy="2303"/>
            </a:xfrm>
            <a:custGeom>
              <a:avLst/>
              <a:gdLst>
                <a:gd name="T0" fmla="*/ 139 w 4423"/>
                <a:gd name="T1" fmla="*/ 710 h 2302"/>
                <a:gd name="T2" fmla="*/ 325 w 4423"/>
                <a:gd name="T3" fmla="*/ 602 h 2302"/>
                <a:gd name="T4" fmla="*/ 512 w 4423"/>
                <a:gd name="T5" fmla="*/ 501 h 2302"/>
                <a:gd name="T6" fmla="*/ 698 w 4423"/>
                <a:gd name="T7" fmla="*/ 436 h 2302"/>
                <a:gd name="T8" fmla="*/ 884 w 4423"/>
                <a:gd name="T9" fmla="*/ 335 h 2302"/>
                <a:gd name="T10" fmla="*/ 1070 w 4423"/>
                <a:gd name="T11" fmla="*/ 252 h 2302"/>
                <a:gd name="T12" fmla="*/ 1257 w 4423"/>
                <a:gd name="T13" fmla="*/ 475 h 2302"/>
                <a:gd name="T14" fmla="*/ 1443 w 4423"/>
                <a:gd name="T15" fmla="*/ 925 h 2302"/>
                <a:gd name="T16" fmla="*/ 1629 w 4423"/>
                <a:gd name="T17" fmla="*/ 1149 h 2302"/>
                <a:gd name="T18" fmla="*/ 1815 w 4423"/>
                <a:gd name="T19" fmla="*/ 1261 h 2302"/>
                <a:gd name="T20" fmla="*/ 2002 w 4423"/>
                <a:gd name="T21" fmla="*/ 1346 h 2302"/>
                <a:gd name="T22" fmla="*/ 2188 w 4423"/>
                <a:gd name="T23" fmla="*/ 1423 h 2302"/>
                <a:gd name="T24" fmla="*/ 2374 w 4423"/>
                <a:gd name="T25" fmla="*/ 1501 h 2302"/>
                <a:gd name="T26" fmla="*/ 2560 w 4423"/>
                <a:gd name="T27" fmla="*/ 1627 h 2302"/>
                <a:gd name="T28" fmla="*/ 2747 w 4423"/>
                <a:gd name="T29" fmla="*/ 1725 h 2302"/>
                <a:gd name="T30" fmla="*/ 2933 w 4423"/>
                <a:gd name="T31" fmla="*/ 1824 h 2302"/>
                <a:gd name="T32" fmla="*/ 3119 w 4423"/>
                <a:gd name="T33" fmla="*/ 1902 h 2302"/>
                <a:gd name="T34" fmla="*/ 3305 w 4423"/>
                <a:gd name="T35" fmla="*/ 1962 h 2302"/>
                <a:gd name="T36" fmla="*/ 3491 w 4423"/>
                <a:gd name="T37" fmla="*/ 2022 h 2302"/>
                <a:gd name="T38" fmla="*/ 3678 w 4423"/>
                <a:gd name="T39" fmla="*/ 2095 h 2302"/>
                <a:gd name="T40" fmla="*/ 3864 w 4423"/>
                <a:gd name="T41" fmla="*/ 2168 h 2302"/>
                <a:gd name="T42" fmla="*/ 4050 w 4423"/>
                <a:gd name="T43" fmla="*/ 2224 h 2302"/>
                <a:gd name="T44" fmla="*/ 4236 w 4423"/>
                <a:gd name="T45" fmla="*/ 2263 h 2302"/>
                <a:gd name="T46" fmla="*/ 4423 w 4423"/>
                <a:gd name="T47" fmla="*/ 2302 h 2302"/>
                <a:gd name="T48" fmla="*/ 4283 w 4423"/>
                <a:gd name="T49" fmla="*/ 2097 h 2302"/>
                <a:gd name="T50" fmla="*/ 4097 w 4423"/>
                <a:gd name="T51" fmla="*/ 2060 h 2302"/>
                <a:gd name="T52" fmla="*/ 3911 w 4423"/>
                <a:gd name="T53" fmla="*/ 2018 h 2302"/>
                <a:gd name="T54" fmla="*/ 3724 w 4423"/>
                <a:gd name="T55" fmla="*/ 1963 h 2302"/>
                <a:gd name="T56" fmla="*/ 3538 w 4423"/>
                <a:gd name="T57" fmla="*/ 1907 h 2302"/>
                <a:gd name="T58" fmla="*/ 3352 w 4423"/>
                <a:gd name="T59" fmla="*/ 1837 h 2302"/>
                <a:gd name="T60" fmla="*/ 3166 w 4423"/>
                <a:gd name="T61" fmla="*/ 1728 h 2302"/>
                <a:gd name="T62" fmla="*/ 2979 w 4423"/>
                <a:gd name="T63" fmla="*/ 1580 h 2302"/>
                <a:gd name="T64" fmla="*/ 2793 w 4423"/>
                <a:gd name="T65" fmla="*/ 1435 h 2302"/>
                <a:gd name="T66" fmla="*/ 2607 w 4423"/>
                <a:gd name="T67" fmla="*/ 1290 h 2302"/>
                <a:gd name="T68" fmla="*/ 2421 w 4423"/>
                <a:gd name="T69" fmla="*/ 1164 h 2302"/>
                <a:gd name="T70" fmla="*/ 2234 w 4423"/>
                <a:gd name="T71" fmla="*/ 969 h 2302"/>
                <a:gd name="T72" fmla="*/ 2048 w 4423"/>
                <a:gd name="T73" fmla="*/ 766 h 2302"/>
                <a:gd name="T74" fmla="*/ 1862 w 4423"/>
                <a:gd name="T75" fmla="*/ 535 h 2302"/>
                <a:gd name="T76" fmla="*/ 1676 w 4423"/>
                <a:gd name="T77" fmla="*/ 270 h 2302"/>
                <a:gd name="T78" fmla="*/ 1489 w 4423"/>
                <a:gd name="T79" fmla="*/ 142 h 2302"/>
                <a:gd name="T80" fmla="*/ 1303 w 4423"/>
                <a:gd name="T81" fmla="*/ 61 h 2302"/>
                <a:gd name="T82" fmla="*/ 1117 w 4423"/>
                <a:gd name="T83" fmla="*/ 38 h 2302"/>
                <a:gd name="T84" fmla="*/ 931 w 4423"/>
                <a:gd name="T85" fmla="*/ 193 h 2302"/>
                <a:gd name="T86" fmla="*/ 744 w 4423"/>
                <a:gd name="T87" fmla="*/ 303 h 2302"/>
                <a:gd name="T88" fmla="*/ 558 w 4423"/>
                <a:gd name="T89" fmla="*/ 392 h 2302"/>
                <a:gd name="T90" fmla="*/ 372 w 4423"/>
                <a:gd name="T91" fmla="*/ 471 h 2302"/>
                <a:gd name="T92" fmla="*/ 186 w 4423"/>
                <a:gd name="T93" fmla="*/ 559 h 2302"/>
                <a:gd name="T94" fmla="*/ 0 w 4423"/>
                <a:gd name="T95" fmla="*/ 676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2302">
                  <a:moveTo>
                    <a:pt x="0" y="791"/>
                  </a:moveTo>
                  <a:lnTo>
                    <a:pt x="46" y="764"/>
                  </a:lnTo>
                  <a:lnTo>
                    <a:pt x="93" y="737"/>
                  </a:lnTo>
                  <a:lnTo>
                    <a:pt x="139" y="710"/>
                  </a:lnTo>
                  <a:lnTo>
                    <a:pt x="186" y="683"/>
                  </a:lnTo>
                  <a:lnTo>
                    <a:pt x="232" y="656"/>
                  </a:lnTo>
                  <a:lnTo>
                    <a:pt x="279" y="629"/>
                  </a:lnTo>
                  <a:lnTo>
                    <a:pt x="325" y="602"/>
                  </a:lnTo>
                  <a:lnTo>
                    <a:pt x="372" y="575"/>
                  </a:lnTo>
                  <a:lnTo>
                    <a:pt x="419" y="548"/>
                  </a:lnTo>
                  <a:lnTo>
                    <a:pt x="465" y="530"/>
                  </a:lnTo>
                  <a:lnTo>
                    <a:pt x="512" y="501"/>
                  </a:lnTo>
                  <a:lnTo>
                    <a:pt x="558" y="472"/>
                  </a:lnTo>
                  <a:lnTo>
                    <a:pt x="605" y="443"/>
                  </a:lnTo>
                  <a:lnTo>
                    <a:pt x="651" y="435"/>
                  </a:lnTo>
                  <a:lnTo>
                    <a:pt x="698" y="436"/>
                  </a:lnTo>
                  <a:lnTo>
                    <a:pt x="744" y="411"/>
                  </a:lnTo>
                  <a:lnTo>
                    <a:pt x="791" y="386"/>
                  </a:lnTo>
                  <a:lnTo>
                    <a:pt x="838" y="360"/>
                  </a:lnTo>
                  <a:lnTo>
                    <a:pt x="884" y="335"/>
                  </a:lnTo>
                  <a:lnTo>
                    <a:pt x="931" y="310"/>
                  </a:lnTo>
                  <a:lnTo>
                    <a:pt x="977" y="290"/>
                  </a:lnTo>
                  <a:lnTo>
                    <a:pt x="1024" y="271"/>
                  </a:lnTo>
                  <a:lnTo>
                    <a:pt x="1070" y="252"/>
                  </a:lnTo>
                  <a:lnTo>
                    <a:pt x="1117" y="232"/>
                  </a:lnTo>
                  <a:lnTo>
                    <a:pt x="1164" y="213"/>
                  </a:lnTo>
                  <a:lnTo>
                    <a:pt x="1210" y="344"/>
                  </a:lnTo>
                  <a:lnTo>
                    <a:pt x="1257" y="475"/>
                  </a:lnTo>
                  <a:lnTo>
                    <a:pt x="1303" y="606"/>
                  </a:lnTo>
                  <a:lnTo>
                    <a:pt x="1350" y="737"/>
                  </a:lnTo>
                  <a:lnTo>
                    <a:pt x="1396" y="868"/>
                  </a:lnTo>
                  <a:lnTo>
                    <a:pt x="1443" y="925"/>
                  </a:lnTo>
                  <a:lnTo>
                    <a:pt x="1489" y="981"/>
                  </a:lnTo>
                  <a:lnTo>
                    <a:pt x="1536" y="1037"/>
                  </a:lnTo>
                  <a:lnTo>
                    <a:pt x="1583" y="1093"/>
                  </a:lnTo>
                  <a:lnTo>
                    <a:pt x="1629" y="1149"/>
                  </a:lnTo>
                  <a:lnTo>
                    <a:pt x="1676" y="1177"/>
                  </a:lnTo>
                  <a:lnTo>
                    <a:pt x="1722" y="1205"/>
                  </a:lnTo>
                  <a:lnTo>
                    <a:pt x="1769" y="1233"/>
                  </a:lnTo>
                  <a:lnTo>
                    <a:pt x="1815" y="1261"/>
                  </a:lnTo>
                  <a:lnTo>
                    <a:pt x="1862" y="1289"/>
                  </a:lnTo>
                  <a:lnTo>
                    <a:pt x="1908" y="1308"/>
                  </a:lnTo>
                  <a:lnTo>
                    <a:pt x="1955" y="1327"/>
                  </a:lnTo>
                  <a:lnTo>
                    <a:pt x="2002" y="1346"/>
                  </a:lnTo>
                  <a:lnTo>
                    <a:pt x="2048" y="1365"/>
                  </a:lnTo>
                  <a:lnTo>
                    <a:pt x="2095" y="1384"/>
                  </a:lnTo>
                  <a:lnTo>
                    <a:pt x="2141" y="1403"/>
                  </a:lnTo>
                  <a:lnTo>
                    <a:pt x="2188" y="1423"/>
                  </a:lnTo>
                  <a:lnTo>
                    <a:pt x="2234" y="1442"/>
                  </a:lnTo>
                  <a:lnTo>
                    <a:pt x="2281" y="1462"/>
                  </a:lnTo>
                  <a:lnTo>
                    <a:pt x="2328" y="1481"/>
                  </a:lnTo>
                  <a:lnTo>
                    <a:pt x="2374" y="1501"/>
                  </a:lnTo>
                  <a:lnTo>
                    <a:pt x="2421" y="1520"/>
                  </a:lnTo>
                  <a:lnTo>
                    <a:pt x="2467" y="1540"/>
                  </a:lnTo>
                  <a:lnTo>
                    <a:pt x="2514" y="1577"/>
                  </a:lnTo>
                  <a:lnTo>
                    <a:pt x="2560" y="1627"/>
                  </a:lnTo>
                  <a:lnTo>
                    <a:pt x="2607" y="1652"/>
                  </a:lnTo>
                  <a:lnTo>
                    <a:pt x="2653" y="1676"/>
                  </a:lnTo>
                  <a:lnTo>
                    <a:pt x="2700" y="1701"/>
                  </a:lnTo>
                  <a:lnTo>
                    <a:pt x="2747" y="1725"/>
                  </a:lnTo>
                  <a:lnTo>
                    <a:pt x="2793" y="1750"/>
                  </a:lnTo>
                  <a:lnTo>
                    <a:pt x="2840" y="1775"/>
                  </a:lnTo>
                  <a:lnTo>
                    <a:pt x="2886" y="1799"/>
                  </a:lnTo>
                  <a:lnTo>
                    <a:pt x="2933" y="1824"/>
                  </a:lnTo>
                  <a:lnTo>
                    <a:pt x="2979" y="1848"/>
                  </a:lnTo>
                  <a:lnTo>
                    <a:pt x="3026" y="1873"/>
                  </a:lnTo>
                  <a:lnTo>
                    <a:pt x="3072" y="1888"/>
                  </a:lnTo>
                  <a:lnTo>
                    <a:pt x="3119" y="1902"/>
                  </a:lnTo>
                  <a:lnTo>
                    <a:pt x="3166" y="1917"/>
                  </a:lnTo>
                  <a:lnTo>
                    <a:pt x="3212" y="1932"/>
                  </a:lnTo>
                  <a:lnTo>
                    <a:pt x="3259" y="1947"/>
                  </a:lnTo>
                  <a:lnTo>
                    <a:pt x="3305" y="1962"/>
                  </a:lnTo>
                  <a:lnTo>
                    <a:pt x="3352" y="1977"/>
                  </a:lnTo>
                  <a:lnTo>
                    <a:pt x="3398" y="1992"/>
                  </a:lnTo>
                  <a:lnTo>
                    <a:pt x="3445" y="2007"/>
                  </a:lnTo>
                  <a:lnTo>
                    <a:pt x="3491" y="2022"/>
                  </a:lnTo>
                  <a:lnTo>
                    <a:pt x="3538" y="2041"/>
                  </a:lnTo>
                  <a:lnTo>
                    <a:pt x="3585" y="2059"/>
                  </a:lnTo>
                  <a:lnTo>
                    <a:pt x="3631" y="2077"/>
                  </a:lnTo>
                  <a:lnTo>
                    <a:pt x="3678" y="2095"/>
                  </a:lnTo>
                  <a:lnTo>
                    <a:pt x="3724" y="2114"/>
                  </a:lnTo>
                  <a:lnTo>
                    <a:pt x="3771" y="2132"/>
                  </a:lnTo>
                  <a:lnTo>
                    <a:pt x="3817" y="2150"/>
                  </a:lnTo>
                  <a:lnTo>
                    <a:pt x="3864" y="2168"/>
                  </a:lnTo>
                  <a:lnTo>
                    <a:pt x="3911" y="2186"/>
                  </a:lnTo>
                  <a:lnTo>
                    <a:pt x="3957" y="2205"/>
                  </a:lnTo>
                  <a:lnTo>
                    <a:pt x="4004" y="2214"/>
                  </a:lnTo>
                  <a:lnTo>
                    <a:pt x="4050" y="2224"/>
                  </a:lnTo>
                  <a:lnTo>
                    <a:pt x="4097" y="2234"/>
                  </a:lnTo>
                  <a:lnTo>
                    <a:pt x="4143" y="2244"/>
                  </a:lnTo>
                  <a:lnTo>
                    <a:pt x="4190" y="2253"/>
                  </a:lnTo>
                  <a:lnTo>
                    <a:pt x="4236" y="2263"/>
                  </a:lnTo>
                  <a:lnTo>
                    <a:pt x="4283" y="2273"/>
                  </a:lnTo>
                  <a:lnTo>
                    <a:pt x="4330" y="2283"/>
                  </a:lnTo>
                  <a:lnTo>
                    <a:pt x="4376" y="2292"/>
                  </a:lnTo>
                  <a:lnTo>
                    <a:pt x="4423" y="2302"/>
                  </a:lnTo>
                  <a:lnTo>
                    <a:pt x="4423" y="2117"/>
                  </a:lnTo>
                  <a:lnTo>
                    <a:pt x="4376" y="2113"/>
                  </a:lnTo>
                  <a:lnTo>
                    <a:pt x="4330" y="2107"/>
                  </a:lnTo>
                  <a:lnTo>
                    <a:pt x="4283" y="2097"/>
                  </a:lnTo>
                  <a:lnTo>
                    <a:pt x="4236" y="2088"/>
                  </a:lnTo>
                  <a:lnTo>
                    <a:pt x="4190" y="2078"/>
                  </a:lnTo>
                  <a:lnTo>
                    <a:pt x="4143" y="2069"/>
                  </a:lnTo>
                  <a:lnTo>
                    <a:pt x="4097" y="2060"/>
                  </a:lnTo>
                  <a:lnTo>
                    <a:pt x="4050" y="2050"/>
                  </a:lnTo>
                  <a:lnTo>
                    <a:pt x="4004" y="2041"/>
                  </a:lnTo>
                  <a:lnTo>
                    <a:pt x="3957" y="2032"/>
                  </a:lnTo>
                  <a:lnTo>
                    <a:pt x="3911" y="2018"/>
                  </a:lnTo>
                  <a:lnTo>
                    <a:pt x="3864" y="2004"/>
                  </a:lnTo>
                  <a:lnTo>
                    <a:pt x="3817" y="1990"/>
                  </a:lnTo>
                  <a:lnTo>
                    <a:pt x="3771" y="1976"/>
                  </a:lnTo>
                  <a:lnTo>
                    <a:pt x="3724" y="1963"/>
                  </a:lnTo>
                  <a:lnTo>
                    <a:pt x="3678" y="1949"/>
                  </a:lnTo>
                  <a:lnTo>
                    <a:pt x="3631" y="1935"/>
                  </a:lnTo>
                  <a:lnTo>
                    <a:pt x="3585" y="1921"/>
                  </a:lnTo>
                  <a:lnTo>
                    <a:pt x="3538" y="1907"/>
                  </a:lnTo>
                  <a:lnTo>
                    <a:pt x="3491" y="1894"/>
                  </a:lnTo>
                  <a:lnTo>
                    <a:pt x="3445" y="1875"/>
                  </a:lnTo>
                  <a:lnTo>
                    <a:pt x="3398" y="1856"/>
                  </a:lnTo>
                  <a:lnTo>
                    <a:pt x="3352" y="1837"/>
                  </a:lnTo>
                  <a:lnTo>
                    <a:pt x="3305" y="1818"/>
                  </a:lnTo>
                  <a:lnTo>
                    <a:pt x="3259" y="1799"/>
                  </a:lnTo>
                  <a:lnTo>
                    <a:pt x="3212" y="1765"/>
                  </a:lnTo>
                  <a:lnTo>
                    <a:pt x="3166" y="1728"/>
                  </a:lnTo>
                  <a:lnTo>
                    <a:pt x="3119" y="1691"/>
                  </a:lnTo>
                  <a:lnTo>
                    <a:pt x="3072" y="1654"/>
                  </a:lnTo>
                  <a:lnTo>
                    <a:pt x="3026" y="1616"/>
                  </a:lnTo>
                  <a:lnTo>
                    <a:pt x="2979" y="1580"/>
                  </a:lnTo>
                  <a:lnTo>
                    <a:pt x="2933" y="1544"/>
                  </a:lnTo>
                  <a:lnTo>
                    <a:pt x="2886" y="1508"/>
                  </a:lnTo>
                  <a:lnTo>
                    <a:pt x="2840" y="1471"/>
                  </a:lnTo>
                  <a:lnTo>
                    <a:pt x="2793" y="1435"/>
                  </a:lnTo>
                  <a:lnTo>
                    <a:pt x="2747" y="1399"/>
                  </a:lnTo>
                  <a:lnTo>
                    <a:pt x="2700" y="1363"/>
                  </a:lnTo>
                  <a:lnTo>
                    <a:pt x="2653" y="1327"/>
                  </a:lnTo>
                  <a:lnTo>
                    <a:pt x="2607" y="1290"/>
                  </a:lnTo>
                  <a:lnTo>
                    <a:pt x="2560" y="1254"/>
                  </a:lnTo>
                  <a:lnTo>
                    <a:pt x="2514" y="1224"/>
                  </a:lnTo>
                  <a:lnTo>
                    <a:pt x="2467" y="1194"/>
                  </a:lnTo>
                  <a:lnTo>
                    <a:pt x="2421" y="1164"/>
                  </a:lnTo>
                  <a:lnTo>
                    <a:pt x="2374" y="1133"/>
                  </a:lnTo>
                  <a:lnTo>
                    <a:pt x="2328" y="1078"/>
                  </a:lnTo>
                  <a:lnTo>
                    <a:pt x="2281" y="1024"/>
                  </a:lnTo>
                  <a:lnTo>
                    <a:pt x="2234" y="969"/>
                  </a:lnTo>
                  <a:lnTo>
                    <a:pt x="2188" y="915"/>
                  </a:lnTo>
                  <a:lnTo>
                    <a:pt x="2141" y="861"/>
                  </a:lnTo>
                  <a:lnTo>
                    <a:pt x="2095" y="806"/>
                  </a:lnTo>
                  <a:lnTo>
                    <a:pt x="2048" y="766"/>
                  </a:lnTo>
                  <a:lnTo>
                    <a:pt x="2002" y="725"/>
                  </a:lnTo>
                  <a:lnTo>
                    <a:pt x="1955" y="668"/>
                  </a:lnTo>
                  <a:lnTo>
                    <a:pt x="1908" y="602"/>
                  </a:lnTo>
                  <a:lnTo>
                    <a:pt x="1862" y="535"/>
                  </a:lnTo>
                  <a:lnTo>
                    <a:pt x="1815" y="469"/>
                  </a:lnTo>
                  <a:lnTo>
                    <a:pt x="1769" y="402"/>
                  </a:lnTo>
                  <a:lnTo>
                    <a:pt x="1722" y="336"/>
                  </a:lnTo>
                  <a:lnTo>
                    <a:pt x="1676" y="270"/>
                  </a:lnTo>
                  <a:lnTo>
                    <a:pt x="1629" y="203"/>
                  </a:lnTo>
                  <a:lnTo>
                    <a:pt x="1583" y="183"/>
                  </a:lnTo>
                  <a:lnTo>
                    <a:pt x="1536" y="162"/>
                  </a:lnTo>
                  <a:lnTo>
                    <a:pt x="1489" y="142"/>
                  </a:lnTo>
                  <a:lnTo>
                    <a:pt x="1443" y="122"/>
                  </a:lnTo>
                  <a:lnTo>
                    <a:pt x="1396" y="101"/>
                  </a:lnTo>
                  <a:lnTo>
                    <a:pt x="1350" y="81"/>
                  </a:lnTo>
                  <a:lnTo>
                    <a:pt x="1303" y="61"/>
                  </a:lnTo>
                  <a:lnTo>
                    <a:pt x="1257" y="40"/>
                  </a:lnTo>
                  <a:lnTo>
                    <a:pt x="1210" y="20"/>
                  </a:lnTo>
                  <a:lnTo>
                    <a:pt x="1164" y="0"/>
                  </a:lnTo>
                  <a:lnTo>
                    <a:pt x="1117" y="38"/>
                  </a:lnTo>
                  <a:lnTo>
                    <a:pt x="1070" y="77"/>
                  </a:lnTo>
                  <a:lnTo>
                    <a:pt x="1024" y="115"/>
                  </a:lnTo>
                  <a:lnTo>
                    <a:pt x="977" y="154"/>
                  </a:lnTo>
                  <a:lnTo>
                    <a:pt x="931" y="193"/>
                  </a:lnTo>
                  <a:lnTo>
                    <a:pt x="884" y="229"/>
                  </a:lnTo>
                  <a:lnTo>
                    <a:pt x="838" y="253"/>
                  </a:lnTo>
                  <a:lnTo>
                    <a:pt x="791" y="278"/>
                  </a:lnTo>
                  <a:lnTo>
                    <a:pt x="744" y="303"/>
                  </a:lnTo>
                  <a:lnTo>
                    <a:pt x="698" y="327"/>
                  </a:lnTo>
                  <a:lnTo>
                    <a:pt x="651" y="349"/>
                  </a:lnTo>
                  <a:lnTo>
                    <a:pt x="605" y="370"/>
                  </a:lnTo>
                  <a:lnTo>
                    <a:pt x="558" y="392"/>
                  </a:lnTo>
                  <a:lnTo>
                    <a:pt x="512" y="414"/>
                  </a:lnTo>
                  <a:lnTo>
                    <a:pt x="465" y="431"/>
                  </a:lnTo>
                  <a:lnTo>
                    <a:pt x="419" y="453"/>
                  </a:lnTo>
                  <a:lnTo>
                    <a:pt x="372" y="471"/>
                  </a:lnTo>
                  <a:lnTo>
                    <a:pt x="325" y="488"/>
                  </a:lnTo>
                  <a:lnTo>
                    <a:pt x="279" y="506"/>
                  </a:lnTo>
                  <a:lnTo>
                    <a:pt x="232" y="524"/>
                  </a:lnTo>
                  <a:lnTo>
                    <a:pt x="186" y="559"/>
                  </a:lnTo>
                  <a:lnTo>
                    <a:pt x="139" y="594"/>
                  </a:lnTo>
                  <a:lnTo>
                    <a:pt x="93" y="629"/>
                  </a:lnTo>
                  <a:lnTo>
                    <a:pt x="46" y="658"/>
                  </a:lnTo>
                  <a:lnTo>
                    <a:pt x="0" y="676"/>
                  </a:lnTo>
                  <a:lnTo>
                    <a:pt x="0" y="791"/>
                  </a:lnTo>
                  <a:close/>
                </a:path>
              </a:pathLst>
            </a:custGeom>
            <a:noFill/>
            <a:ln w="3175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F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1"/>
            <p:cNvSpPr>
              <a:spLocks noChangeArrowheads="1"/>
            </p:cNvSpPr>
            <p:nvPr/>
          </p:nvSpPr>
          <p:spPr bwMode="auto">
            <a:xfrm>
              <a:off x="864" y="1052"/>
              <a:ext cx="4424" cy="1324"/>
            </a:xfrm>
            <a:custGeom>
              <a:avLst/>
              <a:gdLst>
                <a:gd name="T0" fmla="*/ 139 w 4423"/>
                <a:gd name="T1" fmla="*/ 1243 h 1324"/>
                <a:gd name="T2" fmla="*/ 325 w 4423"/>
                <a:gd name="T3" fmla="*/ 1135 h 1324"/>
                <a:gd name="T4" fmla="*/ 512 w 4423"/>
                <a:gd name="T5" fmla="*/ 1026 h 1324"/>
                <a:gd name="T6" fmla="*/ 698 w 4423"/>
                <a:gd name="T7" fmla="*/ 958 h 1324"/>
                <a:gd name="T8" fmla="*/ 884 w 4423"/>
                <a:gd name="T9" fmla="*/ 853 h 1324"/>
                <a:gd name="T10" fmla="*/ 1070 w 4423"/>
                <a:gd name="T11" fmla="*/ 763 h 1324"/>
                <a:gd name="T12" fmla="*/ 1257 w 4423"/>
                <a:gd name="T13" fmla="*/ 687 h 1324"/>
                <a:gd name="T14" fmla="*/ 1443 w 4423"/>
                <a:gd name="T15" fmla="*/ 628 h 1324"/>
                <a:gd name="T16" fmla="*/ 1629 w 4423"/>
                <a:gd name="T17" fmla="*/ 585 h 1324"/>
                <a:gd name="T18" fmla="*/ 1815 w 4423"/>
                <a:gd name="T19" fmla="*/ 561 h 1324"/>
                <a:gd name="T20" fmla="*/ 2002 w 4423"/>
                <a:gd name="T21" fmla="*/ 561 h 1324"/>
                <a:gd name="T22" fmla="*/ 2188 w 4423"/>
                <a:gd name="T23" fmla="*/ 577 h 1324"/>
                <a:gd name="T24" fmla="*/ 2374 w 4423"/>
                <a:gd name="T25" fmla="*/ 600 h 1324"/>
                <a:gd name="T26" fmla="*/ 2560 w 4423"/>
                <a:gd name="T27" fmla="*/ 626 h 1324"/>
                <a:gd name="T28" fmla="*/ 2747 w 4423"/>
                <a:gd name="T29" fmla="*/ 657 h 1324"/>
                <a:gd name="T30" fmla="*/ 2933 w 4423"/>
                <a:gd name="T31" fmla="*/ 688 h 1324"/>
                <a:gd name="T32" fmla="*/ 3119 w 4423"/>
                <a:gd name="T33" fmla="*/ 728 h 1324"/>
                <a:gd name="T34" fmla="*/ 3305 w 4423"/>
                <a:gd name="T35" fmla="*/ 770 h 1324"/>
                <a:gd name="T36" fmla="*/ 3491 w 4423"/>
                <a:gd name="T37" fmla="*/ 829 h 1324"/>
                <a:gd name="T38" fmla="*/ 3678 w 4423"/>
                <a:gd name="T39" fmla="*/ 916 h 1324"/>
                <a:gd name="T40" fmla="*/ 3864 w 4423"/>
                <a:gd name="T41" fmla="*/ 1003 h 1324"/>
                <a:gd name="T42" fmla="*/ 4050 w 4423"/>
                <a:gd name="T43" fmla="*/ 1095 h 1324"/>
                <a:gd name="T44" fmla="*/ 4236 w 4423"/>
                <a:gd name="T45" fmla="*/ 1190 h 1324"/>
                <a:gd name="T46" fmla="*/ 4423 w 4423"/>
                <a:gd name="T47" fmla="*/ 1286 h 1324"/>
                <a:gd name="T48" fmla="*/ 4283 w 4423"/>
                <a:gd name="T49" fmla="*/ 297 h 1324"/>
                <a:gd name="T50" fmla="*/ 4097 w 4423"/>
                <a:gd name="T51" fmla="*/ 203 h 1324"/>
                <a:gd name="T52" fmla="*/ 3911 w 4423"/>
                <a:gd name="T53" fmla="*/ 131 h 1324"/>
                <a:gd name="T54" fmla="*/ 3724 w 4423"/>
                <a:gd name="T55" fmla="*/ 125 h 1324"/>
                <a:gd name="T56" fmla="*/ 3538 w 4423"/>
                <a:gd name="T57" fmla="*/ 118 h 1324"/>
                <a:gd name="T58" fmla="*/ 3352 w 4423"/>
                <a:gd name="T59" fmla="*/ 71 h 1324"/>
                <a:gd name="T60" fmla="*/ 3166 w 4423"/>
                <a:gd name="T61" fmla="*/ 30 h 1324"/>
                <a:gd name="T62" fmla="*/ 2979 w 4423"/>
                <a:gd name="T63" fmla="*/ 0 h 1324"/>
                <a:gd name="T64" fmla="*/ 2793 w 4423"/>
                <a:gd name="T65" fmla="*/ 3 h 1324"/>
                <a:gd name="T66" fmla="*/ 2607 w 4423"/>
                <a:gd name="T67" fmla="*/ 6 h 1324"/>
                <a:gd name="T68" fmla="*/ 2421 w 4423"/>
                <a:gd name="T69" fmla="*/ 30 h 1324"/>
                <a:gd name="T70" fmla="*/ 2234 w 4423"/>
                <a:gd name="T71" fmla="*/ 61 h 1324"/>
                <a:gd name="T72" fmla="*/ 2048 w 4423"/>
                <a:gd name="T73" fmla="*/ 101 h 1324"/>
                <a:gd name="T74" fmla="*/ 1862 w 4423"/>
                <a:gd name="T75" fmla="*/ 171 h 1324"/>
                <a:gd name="T76" fmla="*/ 1676 w 4423"/>
                <a:gd name="T77" fmla="*/ 263 h 1324"/>
                <a:gd name="T78" fmla="*/ 1489 w 4423"/>
                <a:gd name="T79" fmla="*/ 360 h 1324"/>
                <a:gd name="T80" fmla="*/ 1303 w 4423"/>
                <a:gd name="T81" fmla="*/ 467 h 1324"/>
                <a:gd name="T82" fmla="*/ 1117 w 4423"/>
                <a:gd name="T83" fmla="*/ 555 h 1324"/>
                <a:gd name="T84" fmla="*/ 931 w 4423"/>
                <a:gd name="T85" fmla="*/ 716 h 1324"/>
                <a:gd name="T86" fmla="*/ 744 w 4423"/>
                <a:gd name="T87" fmla="*/ 832 h 1324"/>
                <a:gd name="T88" fmla="*/ 558 w 4423"/>
                <a:gd name="T89" fmla="*/ 924 h 1324"/>
                <a:gd name="T90" fmla="*/ 372 w 4423"/>
                <a:gd name="T91" fmla="*/ 1000 h 1324"/>
                <a:gd name="T92" fmla="*/ 186 w 4423"/>
                <a:gd name="T93" fmla="*/ 1091 h 1324"/>
                <a:gd name="T94" fmla="*/ 0 w 4423"/>
                <a:gd name="T95" fmla="*/ 1209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324">
                  <a:moveTo>
                    <a:pt x="0" y="1324"/>
                  </a:moveTo>
                  <a:lnTo>
                    <a:pt x="46" y="1297"/>
                  </a:lnTo>
                  <a:lnTo>
                    <a:pt x="93" y="1270"/>
                  </a:lnTo>
                  <a:lnTo>
                    <a:pt x="139" y="1243"/>
                  </a:lnTo>
                  <a:lnTo>
                    <a:pt x="186" y="1216"/>
                  </a:lnTo>
                  <a:lnTo>
                    <a:pt x="232" y="1189"/>
                  </a:lnTo>
                  <a:lnTo>
                    <a:pt x="279" y="1162"/>
                  </a:lnTo>
                  <a:lnTo>
                    <a:pt x="325" y="1135"/>
                  </a:lnTo>
                  <a:lnTo>
                    <a:pt x="372" y="1108"/>
                  </a:lnTo>
                  <a:lnTo>
                    <a:pt x="419" y="1081"/>
                  </a:lnTo>
                  <a:lnTo>
                    <a:pt x="465" y="1055"/>
                  </a:lnTo>
                  <a:lnTo>
                    <a:pt x="512" y="1026"/>
                  </a:lnTo>
                  <a:lnTo>
                    <a:pt x="558" y="999"/>
                  </a:lnTo>
                  <a:lnTo>
                    <a:pt x="605" y="972"/>
                  </a:lnTo>
                  <a:lnTo>
                    <a:pt x="651" y="953"/>
                  </a:lnTo>
                  <a:lnTo>
                    <a:pt x="698" y="958"/>
                  </a:lnTo>
                  <a:lnTo>
                    <a:pt x="744" y="931"/>
                  </a:lnTo>
                  <a:lnTo>
                    <a:pt x="791" y="905"/>
                  </a:lnTo>
                  <a:lnTo>
                    <a:pt x="838" y="879"/>
                  </a:lnTo>
                  <a:lnTo>
                    <a:pt x="884" y="853"/>
                  </a:lnTo>
                  <a:lnTo>
                    <a:pt x="931" y="826"/>
                  </a:lnTo>
                  <a:lnTo>
                    <a:pt x="977" y="805"/>
                  </a:lnTo>
                  <a:lnTo>
                    <a:pt x="1024" y="784"/>
                  </a:lnTo>
                  <a:lnTo>
                    <a:pt x="1070" y="763"/>
                  </a:lnTo>
                  <a:lnTo>
                    <a:pt x="1117" y="741"/>
                  </a:lnTo>
                  <a:lnTo>
                    <a:pt x="1164" y="720"/>
                  </a:lnTo>
                  <a:lnTo>
                    <a:pt x="1210" y="704"/>
                  </a:lnTo>
                  <a:lnTo>
                    <a:pt x="1257" y="687"/>
                  </a:lnTo>
                  <a:lnTo>
                    <a:pt x="1303" y="671"/>
                  </a:lnTo>
                  <a:lnTo>
                    <a:pt x="1350" y="655"/>
                  </a:lnTo>
                  <a:lnTo>
                    <a:pt x="1396" y="638"/>
                  </a:lnTo>
                  <a:lnTo>
                    <a:pt x="1443" y="628"/>
                  </a:lnTo>
                  <a:lnTo>
                    <a:pt x="1489" y="617"/>
                  </a:lnTo>
                  <a:lnTo>
                    <a:pt x="1536" y="606"/>
                  </a:lnTo>
                  <a:lnTo>
                    <a:pt x="1583" y="596"/>
                  </a:lnTo>
                  <a:lnTo>
                    <a:pt x="1629" y="585"/>
                  </a:lnTo>
                  <a:lnTo>
                    <a:pt x="1676" y="579"/>
                  </a:lnTo>
                  <a:lnTo>
                    <a:pt x="1722" y="573"/>
                  </a:lnTo>
                  <a:lnTo>
                    <a:pt x="1769" y="567"/>
                  </a:lnTo>
                  <a:lnTo>
                    <a:pt x="1815" y="561"/>
                  </a:lnTo>
                  <a:lnTo>
                    <a:pt x="1862" y="555"/>
                  </a:lnTo>
                  <a:lnTo>
                    <a:pt x="1908" y="557"/>
                  </a:lnTo>
                  <a:lnTo>
                    <a:pt x="1955" y="559"/>
                  </a:lnTo>
                  <a:lnTo>
                    <a:pt x="2002" y="561"/>
                  </a:lnTo>
                  <a:lnTo>
                    <a:pt x="2048" y="564"/>
                  </a:lnTo>
                  <a:lnTo>
                    <a:pt x="2095" y="566"/>
                  </a:lnTo>
                  <a:lnTo>
                    <a:pt x="2141" y="571"/>
                  </a:lnTo>
                  <a:lnTo>
                    <a:pt x="2188" y="577"/>
                  </a:lnTo>
                  <a:lnTo>
                    <a:pt x="2234" y="582"/>
                  </a:lnTo>
                  <a:lnTo>
                    <a:pt x="2281" y="588"/>
                  </a:lnTo>
                  <a:lnTo>
                    <a:pt x="2328" y="593"/>
                  </a:lnTo>
                  <a:lnTo>
                    <a:pt x="2374" y="600"/>
                  </a:lnTo>
                  <a:lnTo>
                    <a:pt x="2421" y="606"/>
                  </a:lnTo>
                  <a:lnTo>
                    <a:pt x="2467" y="613"/>
                  </a:lnTo>
                  <a:lnTo>
                    <a:pt x="2514" y="619"/>
                  </a:lnTo>
                  <a:lnTo>
                    <a:pt x="2560" y="626"/>
                  </a:lnTo>
                  <a:lnTo>
                    <a:pt x="2607" y="633"/>
                  </a:lnTo>
                  <a:lnTo>
                    <a:pt x="2653" y="641"/>
                  </a:lnTo>
                  <a:lnTo>
                    <a:pt x="2700" y="649"/>
                  </a:lnTo>
                  <a:lnTo>
                    <a:pt x="2747" y="657"/>
                  </a:lnTo>
                  <a:lnTo>
                    <a:pt x="2793" y="665"/>
                  </a:lnTo>
                  <a:lnTo>
                    <a:pt x="2840" y="673"/>
                  </a:lnTo>
                  <a:lnTo>
                    <a:pt x="2886" y="680"/>
                  </a:lnTo>
                  <a:lnTo>
                    <a:pt x="2933" y="688"/>
                  </a:lnTo>
                  <a:lnTo>
                    <a:pt x="2979" y="696"/>
                  </a:lnTo>
                  <a:lnTo>
                    <a:pt x="3026" y="704"/>
                  </a:lnTo>
                  <a:lnTo>
                    <a:pt x="3072" y="716"/>
                  </a:lnTo>
                  <a:lnTo>
                    <a:pt x="3119" y="728"/>
                  </a:lnTo>
                  <a:lnTo>
                    <a:pt x="3166" y="739"/>
                  </a:lnTo>
                  <a:lnTo>
                    <a:pt x="3212" y="751"/>
                  </a:lnTo>
                  <a:lnTo>
                    <a:pt x="3259" y="763"/>
                  </a:lnTo>
                  <a:lnTo>
                    <a:pt x="3305" y="770"/>
                  </a:lnTo>
                  <a:lnTo>
                    <a:pt x="3352" y="778"/>
                  </a:lnTo>
                  <a:lnTo>
                    <a:pt x="3398" y="795"/>
                  </a:lnTo>
                  <a:lnTo>
                    <a:pt x="3445" y="812"/>
                  </a:lnTo>
                  <a:lnTo>
                    <a:pt x="3491" y="829"/>
                  </a:lnTo>
                  <a:lnTo>
                    <a:pt x="3538" y="851"/>
                  </a:lnTo>
                  <a:lnTo>
                    <a:pt x="3585" y="873"/>
                  </a:lnTo>
                  <a:lnTo>
                    <a:pt x="3631" y="894"/>
                  </a:lnTo>
                  <a:lnTo>
                    <a:pt x="3678" y="916"/>
                  </a:lnTo>
                  <a:lnTo>
                    <a:pt x="3724" y="938"/>
                  </a:lnTo>
                  <a:lnTo>
                    <a:pt x="3771" y="960"/>
                  </a:lnTo>
                  <a:lnTo>
                    <a:pt x="3817" y="982"/>
                  </a:lnTo>
                  <a:lnTo>
                    <a:pt x="3864" y="1003"/>
                  </a:lnTo>
                  <a:lnTo>
                    <a:pt x="3911" y="1025"/>
                  </a:lnTo>
                  <a:lnTo>
                    <a:pt x="3957" y="1047"/>
                  </a:lnTo>
                  <a:lnTo>
                    <a:pt x="4004" y="1071"/>
                  </a:lnTo>
                  <a:lnTo>
                    <a:pt x="4050" y="1095"/>
                  </a:lnTo>
                  <a:lnTo>
                    <a:pt x="4097" y="1119"/>
                  </a:lnTo>
                  <a:lnTo>
                    <a:pt x="4143" y="1143"/>
                  </a:lnTo>
                  <a:lnTo>
                    <a:pt x="4190" y="1167"/>
                  </a:lnTo>
                  <a:lnTo>
                    <a:pt x="4236" y="1190"/>
                  </a:lnTo>
                  <a:lnTo>
                    <a:pt x="4283" y="1214"/>
                  </a:lnTo>
                  <a:lnTo>
                    <a:pt x="4330" y="1238"/>
                  </a:lnTo>
                  <a:lnTo>
                    <a:pt x="4376" y="1262"/>
                  </a:lnTo>
                  <a:lnTo>
                    <a:pt x="4423" y="1286"/>
                  </a:lnTo>
                  <a:lnTo>
                    <a:pt x="4423" y="368"/>
                  </a:lnTo>
                  <a:lnTo>
                    <a:pt x="4376" y="344"/>
                  </a:lnTo>
                  <a:lnTo>
                    <a:pt x="4330" y="321"/>
                  </a:lnTo>
                  <a:lnTo>
                    <a:pt x="4283" y="297"/>
                  </a:lnTo>
                  <a:lnTo>
                    <a:pt x="4236" y="274"/>
                  </a:lnTo>
                  <a:lnTo>
                    <a:pt x="4190" y="250"/>
                  </a:lnTo>
                  <a:lnTo>
                    <a:pt x="4143" y="227"/>
                  </a:lnTo>
                  <a:lnTo>
                    <a:pt x="4097" y="203"/>
                  </a:lnTo>
                  <a:lnTo>
                    <a:pt x="4050" y="180"/>
                  </a:lnTo>
                  <a:lnTo>
                    <a:pt x="4004" y="156"/>
                  </a:lnTo>
                  <a:lnTo>
                    <a:pt x="3957" y="133"/>
                  </a:lnTo>
                  <a:lnTo>
                    <a:pt x="3911" y="131"/>
                  </a:lnTo>
                  <a:lnTo>
                    <a:pt x="3864" y="130"/>
                  </a:lnTo>
                  <a:lnTo>
                    <a:pt x="3817" y="128"/>
                  </a:lnTo>
                  <a:lnTo>
                    <a:pt x="3771" y="126"/>
                  </a:lnTo>
                  <a:lnTo>
                    <a:pt x="3724" y="125"/>
                  </a:lnTo>
                  <a:lnTo>
                    <a:pt x="3678" y="123"/>
                  </a:lnTo>
                  <a:lnTo>
                    <a:pt x="3631" y="122"/>
                  </a:lnTo>
                  <a:lnTo>
                    <a:pt x="3585" y="120"/>
                  </a:lnTo>
                  <a:lnTo>
                    <a:pt x="3538" y="118"/>
                  </a:lnTo>
                  <a:lnTo>
                    <a:pt x="3491" y="102"/>
                  </a:lnTo>
                  <a:lnTo>
                    <a:pt x="3445" y="92"/>
                  </a:lnTo>
                  <a:lnTo>
                    <a:pt x="3398" y="81"/>
                  </a:lnTo>
                  <a:lnTo>
                    <a:pt x="3352" y="71"/>
                  </a:lnTo>
                  <a:lnTo>
                    <a:pt x="3305" y="61"/>
                  </a:lnTo>
                  <a:lnTo>
                    <a:pt x="3259" y="51"/>
                  </a:lnTo>
                  <a:lnTo>
                    <a:pt x="3212" y="40"/>
                  </a:lnTo>
                  <a:lnTo>
                    <a:pt x="3166" y="30"/>
                  </a:lnTo>
                  <a:lnTo>
                    <a:pt x="3119" y="20"/>
                  </a:lnTo>
                  <a:lnTo>
                    <a:pt x="3072" y="10"/>
                  </a:lnTo>
                  <a:lnTo>
                    <a:pt x="3026" y="0"/>
                  </a:lnTo>
                  <a:lnTo>
                    <a:pt x="2979" y="0"/>
                  </a:lnTo>
                  <a:lnTo>
                    <a:pt x="2933" y="1"/>
                  </a:lnTo>
                  <a:lnTo>
                    <a:pt x="2886" y="2"/>
                  </a:lnTo>
                  <a:lnTo>
                    <a:pt x="2840" y="2"/>
                  </a:lnTo>
                  <a:lnTo>
                    <a:pt x="2793" y="3"/>
                  </a:lnTo>
                  <a:lnTo>
                    <a:pt x="2747" y="4"/>
                  </a:lnTo>
                  <a:lnTo>
                    <a:pt x="2700" y="5"/>
                  </a:lnTo>
                  <a:lnTo>
                    <a:pt x="2653" y="5"/>
                  </a:lnTo>
                  <a:lnTo>
                    <a:pt x="2607" y="6"/>
                  </a:lnTo>
                  <a:lnTo>
                    <a:pt x="2560" y="7"/>
                  </a:lnTo>
                  <a:lnTo>
                    <a:pt x="2514" y="14"/>
                  </a:lnTo>
                  <a:lnTo>
                    <a:pt x="2467" y="22"/>
                  </a:lnTo>
                  <a:lnTo>
                    <a:pt x="2421" y="30"/>
                  </a:lnTo>
                  <a:lnTo>
                    <a:pt x="2374" y="37"/>
                  </a:lnTo>
                  <a:lnTo>
                    <a:pt x="2328" y="45"/>
                  </a:lnTo>
                  <a:lnTo>
                    <a:pt x="2281" y="53"/>
                  </a:lnTo>
                  <a:lnTo>
                    <a:pt x="2234" y="61"/>
                  </a:lnTo>
                  <a:lnTo>
                    <a:pt x="2188" y="68"/>
                  </a:lnTo>
                  <a:lnTo>
                    <a:pt x="2141" y="76"/>
                  </a:lnTo>
                  <a:lnTo>
                    <a:pt x="2095" y="84"/>
                  </a:lnTo>
                  <a:lnTo>
                    <a:pt x="2048" y="101"/>
                  </a:lnTo>
                  <a:lnTo>
                    <a:pt x="2002" y="118"/>
                  </a:lnTo>
                  <a:lnTo>
                    <a:pt x="1955" y="136"/>
                  </a:lnTo>
                  <a:lnTo>
                    <a:pt x="1908" y="153"/>
                  </a:lnTo>
                  <a:lnTo>
                    <a:pt x="1862" y="171"/>
                  </a:lnTo>
                  <a:lnTo>
                    <a:pt x="1815" y="194"/>
                  </a:lnTo>
                  <a:lnTo>
                    <a:pt x="1769" y="217"/>
                  </a:lnTo>
                  <a:lnTo>
                    <a:pt x="1722" y="240"/>
                  </a:lnTo>
                  <a:lnTo>
                    <a:pt x="1676" y="263"/>
                  </a:lnTo>
                  <a:lnTo>
                    <a:pt x="1629" y="286"/>
                  </a:lnTo>
                  <a:lnTo>
                    <a:pt x="1583" y="310"/>
                  </a:lnTo>
                  <a:lnTo>
                    <a:pt x="1536" y="335"/>
                  </a:lnTo>
                  <a:lnTo>
                    <a:pt x="1489" y="360"/>
                  </a:lnTo>
                  <a:lnTo>
                    <a:pt x="1443" y="384"/>
                  </a:lnTo>
                  <a:lnTo>
                    <a:pt x="1396" y="409"/>
                  </a:lnTo>
                  <a:lnTo>
                    <a:pt x="1350" y="439"/>
                  </a:lnTo>
                  <a:lnTo>
                    <a:pt x="1303" y="467"/>
                  </a:lnTo>
                  <a:lnTo>
                    <a:pt x="1257" y="483"/>
                  </a:lnTo>
                  <a:lnTo>
                    <a:pt x="1210" y="499"/>
                  </a:lnTo>
                  <a:lnTo>
                    <a:pt x="1164" y="515"/>
                  </a:lnTo>
                  <a:lnTo>
                    <a:pt x="1117" y="555"/>
                  </a:lnTo>
                  <a:lnTo>
                    <a:pt x="1070" y="596"/>
                  </a:lnTo>
                  <a:lnTo>
                    <a:pt x="1024" y="636"/>
                  </a:lnTo>
                  <a:lnTo>
                    <a:pt x="977" y="676"/>
                  </a:lnTo>
                  <a:lnTo>
                    <a:pt x="931" y="716"/>
                  </a:lnTo>
                  <a:lnTo>
                    <a:pt x="884" y="752"/>
                  </a:lnTo>
                  <a:lnTo>
                    <a:pt x="838" y="779"/>
                  </a:lnTo>
                  <a:lnTo>
                    <a:pt x="791" y="805"/>
                  </a:lnTo>
                  <a:lnTo>
                    <a:pt x="744" y="832"/>
                  </a:lnTo>
                  <a:lnTo>
                    <a:pt x="698" y="859"/>
                  </a:lnTo>
                  <a:lnTo>
                    <a:pt x="651" y="881"/>
                  </a:lnTo>
                  <a:lnTo>
                    <a:pt x="605" y="903"/>
                  </a:lnTo>
                  <a:lnTo>
                    <a:pt x="558" y="924"/>
                  </a:lnTo>
                  <a:lnTo>
                    <a:pt x="512" y="939"/>
                  </a:lnTo>
                  <a:lnTo>
                    <a:pt x="465" y="934"/>
                  </a:lnTo>
                  <a:lnTo>
                    <a:pt x="419" y="967"/>
                  </a:lnTo>
                  <a:lnTo>
                    <a:pt x="372" y="1000"/>
                  </a:lnTo>
                  <a:lnTo>
                    <a:pt x="325" y="1021"/>
                  </a:lnTo>
                  <a:lnTo>
                    <a:pt x="279" y="1039"/>
                  </a:lnTo>
                  <a:lnTo>
                    <a:pt x="232" y="1056"/>
                  </a:lnTo>
                  <a:lnTo>
                    <a:pt x="186" y="1091"/>
                  </a:lnTo>
                  <a:lnTo>
                    <a:pt x="139" y="1127"/>
                  </a:lnTo>
                  <a:lnTo>
                    <a:pt x="93" y="1162"/>
                  </a:lnTo>
                  <a:lnTo>
                    <a:pt x="46" y="1191"/>
                  </a:lnTo>
                  <a:lnTo>
                    <a:pt x="0" y="1209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rgbClr val="FF505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864" y="1052"/>
              <a:ext cx="4424" cy="1324"/>
            </a:xfrm>
            <a:custGeom>
              <a:avLst/>
              <a:gdLst>
                <a:gd name="T0" fmla="*/ 139 w 4423"/>
                <a:gd name="T1" fmla="*/ 1243 h 1324"/>
                <a:gd name="T2" fmla="*/ 325 w 4423"/>
                <a:gd name="T3" fmla="*/ 1135 h 1324"/>
                <a:gd name="T4" fmla="*/ 512 w 4423"/>
                <a:gd name="T5" fmla="*/ 1026 h 1324"/>
                <a:gd name="T6" fmla="*/ 698 w 4423"/>
                <a:gd name="T7" fmla="*/ 958 h 1324"/>
                <a:gd name="T8" fmla="*/ 884 w 4423"/>
                <a:gd name="T9" fmla="*/ 853 h 1324"/>
                <a:gd name="T10" fmla="*/ 1070 w 4423"/>
                <a:gd name="T11" fmla="*/ 763 h 1324"/>
                <a:gd name="T12" fmla="*/ 1257 w 4423"/>
                <a:gd name="T13" fmla="*/ 687 h 1324"/>
                <a:gd name="T14" fmla="*/ 1443 w 4423"/>
                <a:gd name="T15" fmla="*/ 628 h 1324"/>
                <a:gd name="T16" fmla="*/ 1629 w 4423"/>
                <a:gd name="T17" fmla="*/ 585 h 1324"/>
                <a:gd name="T18" fmla="*/ 1815 w 4423"/>
                <a:gd name="T19" fmla="*/ 561 h 1324"/>
                <a:gd name="T20" fmla="*/ 2002 w 4423"/>
                <a:gd name="T21" fmla="*/ 561 h 1324"/>
                <a:gd name="T22" fmla="*/ 2188 w 4423"/>
                <a:gd name="T23" fmla="*/ 577 h 1324"/>
                <a:gd name="T24" fmla="*/ 2374 w 4423"/>
                <a:gd name="T25" fmla="*/ 600 h 1324"/>
                <a:gd name="T26" fmla="*/ 2560 w 4423"/>
                <a:gd name="T27" fmla="*/ 626 h 1324"/>
                <a:gd name="T28" fmla="*/ 2747 w 4423"/>
                <a:gd name="T29" fmla="*/ 657 h 1324"/>
                <a:gd name="T30" fmla="*/ 2933 w 4423"/>
                <a:gd name="T31" fmla="*/ 688 h 1324"/>
                <a:gd name="T32" fmla="*/ 3119 w 4423"/>
                <a:gd name="T33" fmla="*/ 728 h 1324"/>
                <a:gd name="T34" fmla="*/ 3305 w 4423"/>
                <a:gd name="T35" fmla="*/ 770 h 1324"/>
                <a:gd name="T36" fmla="*/ 3491 w 4423"/>
                <a:gd name="T37" fmla="*/ 829 h 1324"/>
                <a:gd name="T38" fmla="*/ 3678 w 4423"/>
                <a:gd name="T39" fmla="*/ 916 h 1324"/>
                <a:gd name="T40" fmla="*/ 3864 w 4423"/>
                <a:gd name="T41" fmla="*/ 1003 h 1324"/>
                <a:gd name="T42" fmla="*/ 4050 w 4423"/>
                <a:gd name="T43" fmla="*/ 1095 h 1324"/>
                <a:gd name="T44" fmla="*/ 4236 w 4423"/>
                <a:gd name="T45" fmla="*/ 1190 h 1324"/>
                <a:gd name="T46" fmla="*/ 4423 w 4423"/>
                <a:gd name="T47" fmla="*/ 1286 h 1324"/>
                <a:gd name="T48" fmla="*/ 4283 w 4423"/>
                <a:gd name="T49" fmla="*/ 297 h 1324"/>
                <a:gd name="T50" fmla="*/ 4097 w 4423"/>
                <a:gd name="T51" fmla="*/ 203 h 1324"/>
                <a:gd name="T52" fmla="*/ 3911 w 4423"/>
                <a:gd name="T53" fmla="*/ 131 h 1324"/>
                <a:gd name="T54" fmla="*/ 3724 w 4423"/>
                <a:gd name="T55" fmla="*/ 125 h 1324"/>
                <a:gd name="T56" fmla="*/ 3538 w 4423"/>
                <a:gd name="T57" fmla="*/ 118 h 1324"/>
                <a:gd name="T58" fmla="*/ 3352 w 4423"/>
                <a:gd name="T59" fmla="*/ 71 h 1324"/>
                <a:gd name="T60" fmla="*/ 3166 w 4423"/>
                <a:gd name="T61" fmla="*/ 30 h 1324"/>
                <a:gd name="T62" fmla="*/ 2979 w 4423"/>
                <a:gd name="T63" fmla="*/ 0 h 1324"/>
                <a:gd name="T64" fmla="*/ 2793 w 4423"/>
                <a:gd name="T65" fmla="*/ 3 h 1324"/>
                <a:gd name="T66" fmla="*/ 2607 w 4423"/>
                <a:gd name="T67" fmla="*/ 6 h 1324"/>
                <a:gd name="T68" fmla="*/ 2421 w 4423"/>
                <a:gd name="T69" fmla="*/ 30 h 1324"/>
                <a:gd name="T70" fmla="*/ 2234 w 4423"/>
                <a:gd name="T71" fmla="*/ 61 h 1324"/>
                <a:gd name="T72" fmla="*/ 2048 w 4423"/>
                <a:gd name="T73" fmla="*/ 101 h 1324"/>
                <a:gd name="T74" fmla="*/ 1862 w 4423"/>
                <a:gd name="T75" fmla="*/ 171 h 1324"/>
                <a:gd name="T76" fmla="*/ 1676 w 4423"/>
                <a:gd name="T77" fmla="*/ 263 h 1324"/>
                <a:gd name="T78" fmla="*/ 1489 w 4423"/>
                <a:gd name="T79" fmla="*/ 360 h 1324"/>
                <a:gd name="T80" fmla="*/ 1303 w 4423"/>
                <a:gd name="T81" fmla="*/ 467 h 1324"/>
                <a:gd name="T82" fmla="*/ 1117 w 4423"/>
                <a:gd name="T83" fmla="*/ 555 h 1324"/>
                <a:gd name="T84" fmla="*/ 931 w 4423"/>
                <a:gd name="T85" fmla="*/ 716 h 1324"/>
                <a:gd name="T86" fmla="*/ 744 w 4423"/>
                <a:gd name="T87" fmla="*/ 832 h 1324"/>
                <a:gd name="T88" fmla="*/ 558 w 4423"/>
                <a:gd name="T89" fmla="*/ 924 h 1324"/>
                <a:gd name="T90" fmla="*/ 372 w 4423"/>
                <a:gd name="T91" fmla="*/ 1000 h 1324"/>
                <a:gd name="T92" fmla="*/ 186 w 4423"/>
                <a:gd name="T93" fmla="*/ 1091 h 1324"/>
                <a:gd name="T94" fmla="*/ 0 w 4423"/>
                <a:gd name="T95" fmla="*/ 1209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1324">
                  <a:moveTo>
                    <a:pt x="0" y="1324"/>
                  </a:moveTo>
                  <a:lnTo>
                    <a:pt x="46" y="1297"/>
                  </a:lnTo>
                  <a:lnTo>
                    <a:pt x="93" y="1270"/>
                  </a:lnTo>
                  <a:lnTo>
                    <a:pt x="139" y="1243"/>
                  </a:lnTo>
                  <a:lnTo>
                    <a:pt x="186" y="1216"/>
                  </a:lnTo>
                  <a:lnTo>
                    <a:pt x="232" y="1189"/>
                  </a:lnTo>
                  <a:lnTo>
                    <a:pt x="279" y="1162"/>
                  </a:lnTo>
                  <a:lnTo>
                    <a:pt x="325" y="1135"/>
                  </a:lnTo>
                  <a:lnTo>
                    <a:pt x="372" y="1108"/>
                  </a:lnTo>
                  <a:lnTo>
                    <a:pt x="419" y="1081"/>
                  </a:lnTo>
                  <a:lnTo>
                    <a:pt x="465" y="1055"/>
                  </a:lnTo>
                  <a:lnTo>
                    <a:pt x="512" y="1026"/>
                  </a:lnTo>
                  <a:lnTo>
                    <a:pt x="558" y="999"/>
                  </a:lnTo>
                  <a:lnTo>
                    <a:pt x="605" y="972"/>
                  </a:lnTo>
                  <a:lnTo>
                    <a:pt x="651" y="953"/>
                  </a:lnTo>
                  <a:lnTo>
                    <a:pt x="698" y="958"/>
                  </a:lnTo>
                  <a:lnTo>
                    <a:pt x="744" y="931"/>
                  </a:lnTo>
                  <a:lnTo>
                    <a:pt x="791" y="905"/>
                  </a:lnTo>
                  <a:lnTo>
                    <a:pt x="838" y="879"/>
                  </a:lnTo>
                  <a:lnTo>
                    <a:pt x="884" y="853"/>
                  </a:lnTo>
                  <a:lnTo>
                    <a:pt x="931" y="826"/>
                  </a:lnTo>
                  <a:lnTo>
                    <a:pt x="977" y="805"/>
                  </a:lnTo>
                  <a:lnTo>
                    <a:pt x="1024" y="784"/>
                  </a:lnTo>
                  <a:lnTo>
                    <a:pt x="1070" y="763"/>
                  </a:lnTo>
                  <a:lnTo>
                    <a:pt x="1117" y="741"/>
                  </a:lnTo>
                  <a:lnTo>
                    <a:pt x="1164" y="720"/>
                  </a:lnTo>
                  <a:lnTo>
                    <a:pt x="1210" y="704"/>
                  </a:lnTo>
                  <a:lnTo>
                    <a:pt x="1257" y="687"/>
                  </a:lnTo>
                  <a:lnTo>
                    <a:pt x="1303" y="671"/>
                  </a:lnTo>
                  <a:lnTo>
                    <a:pt x="1350" y="655"/>
                  </a:lnTo>
                  <a:lnTo>
                    <a:pt x="1396" y="638"/>
                  </a:lnTo>
                  <a:lnTo>
                    <a:pt x="1443" y="628"/>
                  </a:lnTo>
                  <a:lnTo>
                    <a:pt x="1489" y="617"/>
                  </a:lnTo>
                  <a:lnTo>
                    <a:pt x="1536" y="606"/>
                  </a:lnTo>
                  <a:lnTo>
                    <a:pt x="1583" y="596"/>
                  </a:lnTo>
                  <a:lnTo>
                    <a:pt x="1629" y="585"/>
                  </a:lnTo>
                  <a:lnTo>
                    <a:pt x="1676" y="579"/>
                  </a:lnTo>
                  <a:lnTo>
                    <a:pt x="1722" y="573"/>
                  </a:lnTo>
                  <a:lnTo>
                    <a:pt x="1769" y="567"/>
                  </a:lnTo>
                  <a:lnTo>
                    <a:pt x="1815" y="561"/>
                  </a:lnTo>
                  <a:lnTo>
                    <a:pt x="1862" y="555"/>
                  </a:lnTo>
                  <a:lnTo>
                    <a:pt x="1908" y="557"/>
                  </a:lnTo>
                  <a:lnTo>
                    <a:pt x="1955" y="559"/>
                  </a:lnTo>
                  <a:lnTo>
                    <a:pt x="2002" y="561"/>
                  </a:lnTo>
                  <a:lnTo>
                    <a:pt x="2048" y="564"/>
                  </a:lnTo>
                  <a:lnTo>
                    <a:pt x="2095" y="566"/>
                  </a:lnTo>
                  <a:lnTo>
                    <a:pt x="2141" y="571"/>
                  </a:lnTo>
                  <a:lnTo>
                    <a:pt x="2188" y="577"/>
                  </a:lnTo>
                  <a:lnTo>
                    <a:pt x="2234" y="582"/>
                  </a:lnTo>
                  <a:lnTo>
                    <a:pt x="2281" y="588"/>
                  </a:lnTo>
                  <a:lnTo>
                    <a:pt x="2328" y="593"/>
                  </a:lnTo>
                  <a:lnTo>
                    <a:pt x="2374" y="600"/>
                  </a:lnTo>
                  <a:lnTo>
                    <a:pt x="2421" y="606"/>
                  </a:lnTo>
                  <a:lnTo>
                    <a:pt x="2467" y="613"/>
                  </a:lnTo>
                  <a:lnTo>
                    <a:pt x="2514" y="619"/>
                  </a:lnTo>
                  <a:lnTo>
                    <a:pt x="2560" y="626"/>
                  </a:lnTo>
                  <a:lnTo>
                    <a:pt x="2607" y="633"/>
                  </a:lnTo>
                  <a:lnTo>
                    <a:pt x="2653" y="641"/>
                  </a:lnTo>
                  <a:lnTo>
                    <a:pt x="2700" y="649"/>
                  </a:lnTo>
                  <a:lnTo>
                    <a:pt x="2747" y="657"/>
                  </a:lnTo>
                  <a:lnTo>
                    <a:pt x="2793" y="665"/>
                  </a:lnTo>
                  <a:lnTo>
                    <a:pt x="2840" y="673"/>
                  </a:lnTo>
                  <a:lnTo>
                    <a:pt x="2886" y="680"/>
                  </a:lnTo>
                  <a:lnTo>
                    <a:pt x="2933" y="688"/>
                  </a:lnTo>
                  <a:lnTo>
                    <a:pt x="2979" y="696"/>
                  </a:lnTo>
                  <a:lnTo>
                    <a:pt x="3026" y="704"/>
                  </a:lnTo>
                  <a:lnTo>
                    <a:pt x="3072" y="716"/>
                  </a:lnTo>
                  <a:lnTo>
                    <a:pt x="3119" y="728"/>
                  </a:lnTo>
                  <a:lnTo>
                    <a:pt x="3166" y="739"/>
                  </a:lnTo>
                  <a:lnTo>
                    <a:pt x="3212" y="751"/>
                  </a:lnTo>
                  <a:lnTo>
                    <a:pt x="3259" y="763"/>
                  </a:lnTo>
                  <a:lnTo>
                    <a:pt x="3305" y="770"/>
                  </a:lnTo>
                  <a:lnTo>
                    <a:pt x="3352" y="778"/>
                  </a:lnTo>
                  <a:lnTo>
                    <a:pt x="3398" y="795"/>
                  </a:lnTo>
                  <a:lnTo>
                    <a:pt x="3445" y="812"/>
                  </a:lnTo>
                  <a:lnTo>
                    <a:pt x="3491" y="829"/>
                  </a:lnTo>
                  <a:lnTo>
                    <a:pt x="3538" y="851"/>
                  </a:lnTo>
                  <a:lnTo>
                    <a:pt x="3585" y="873"/>
                  </a:lnTo>
                  <a:lnTo>
                    <a:pt x="3631" y="894"/>
                  </a:lnTo>
                  <a:lnTo>
                    <a:pt x="3678" y="916"/>
                  </a:lnTo>
                  <a:lnTo>
                    <a:pt x="3724" y="938"/>
                  </a:lnTo>
                  <a:lnTo>
                    <a:pt x="3771" y="960"/>
                  </a:lnTo>
                  <a:lnTo>
                    <a:pt x="3817" y="982"/>
                  </a:lnTo>
                  <a:lnTo>
                    <a:pt x="3864" y="1003"/>
                  </a:lnTo>
                  <a:lnTo>
                    <a:pt x="3911" y="1025"/>
                  </a:lnTo>
                  <a:lnTo>
                    <a:pt x="3957" y="1047"/>
                  </a:lnTo>
                  <a:lnTo>
                    <a:pt x="4004" y="1071"/>
                  </a:lnTo>
                  <a:lnTo>
                    <a:pt x="4050" y="1095"/>
                  </a:lnTo>
                  <a:lnTo>
                    <a:pt x="4097" y="1119"/>
                  </a:lnTo>
                  <a:lnTo>
                    <a:pt x="4143" y="1143"/>
                  </a:lnTo>
                  <a:lnTo>
                    <a:pt x="4190" y="1167"/>
                  </a:lnTo>
                  <a:lnTo>
                    <a:pt x="4236" y="1190"/>
                  </a:lnTo>
                  <a:lnTo>
                    <a:pt x="4283" y="1214"/>
                  </a:lnTo>
                  <a:lnTo>
                    <a:pt x="4330" y="1238"/>
                  </a:lnTo>
                  <a:lnTo>
                    <a:pt x="4376" y="1262"/>
                  </a:lnTo>
                  <a:lnTo>
                    <a:pt x="4423" y="1286"/>
                  </a:lnTo>
                  <a:lnTo>
                    <a:pt x="4423" y="368"/>
                  </a:lnTo>
                  <a:lnTo>
                    <a:pt x="4376" y="344"/>
                  </a:lnTo>
                  <a:lnTo>
                    <a:pt x="4330" y="321"/>
                  </a:lnTo>
                  <a:lnTo>
                    <a:pt x="4283" y="297"/>
                  </a:lnTo>
                  <a:lnTo>
                    <a:pt x="4236" y="274"/>
                  </a:lnTo>
                  <a:lnTo>
                    <a:pt x="4190" y="250"/>
                  </a:lnTo>
                  <a:lnTo>
                    <a:pt x="4143" y="227"/>
                  </a:lnTo>
                  <a:lnTo>
                    <a:pt x="4097" y="203"/>
                  </a:lnTo>
                  <a:lnTo>
                    <a:pt x="4050" y="180"/>
                  </a:lnTo>
                  <a:lnTo>
                    <a:pt x="4004" y="156"/>
                  </a:lnTo>
                  <a:lnTo>
                    <a:pt x="3957" y="133"/>
                  </a:lnTo>
                  <a:lnTo>
                    <a:pt x="3911" y="131"/>
                  </a:lnTo>
                  <a:lnTo>
                    <a:pt x="3864" y="130"/>
                  </a:lnTo>
                  <a:lnTo>
                    <a:pt x="3817" y="128"/>
                  </a:lnTo>
                  <a:lnTo>
                    <a:pt x="3771" y="126"/>
                  </a:lnTo>
                  <a:lnTo>
                    <a:pt x="3724" y="125"/>
                  </a:lnTo>
                  <a:lnTo>
                    <a:pt x="3678" y="123"/>
                  </a:lnTo>
                  <a:lnTo>
                    <a:pt x="3631" y="122"/>
                  </a:lnTo>
                  <a:lnTo>
                    <a:pt x="3585" y="120"/>
                  </a:lnTo>
                  <a:lnTo>
                    <a:pt x="3538" y="118"/>
                  </a:lnTo>
                  <a:lnTo>
                    <a:pt x="3491" y="102"/>
                  </a:lnTo>
                  <a:lnTo>
                    <a:pt x="3445" y="92"/>
                  </a:lnTo>
                  <a:lnTo>
                    <a:pt x="3398" y="81"/>
                  </a:lnTo>
                  <a:lnTo>
                    <a:pt x="3352" y="71"/>
                  </a:lnTo>
                  <a:lnTo>
                    <a:pt x="3305" y="61"/>
                  </a:lnTo>
                  <a:lnTo>
                    <a:pt x="3259" y="51"/>
                  </a:lnTo>
                  <a:lnTo>
                    <a:pt x="3212" y="40"/>
                  </a:lnTo>
                  <a:lnTo>
                    <a:pt x="3166" y="30"/>
                  </a:lnTo>
                  <a:lnTo>
                    <a:pt x="3119" y="20"/>
                  </a:lnTo>
                  <a:lnTo>
                    <a:pt x="3072" y="10"/>
                  </a:lnTo>
                  <a:lnTo>
                    <a:pt x="3026" y="0"/>
                  </a:lnTo>
                  <a:lnTo>
                    <a:pt x="2979" y="0"/>
                  </a:lnTo>
                  <a:lnTo>
                    <a:pt x="2933" y="1"/>
                  </a:lnTo>
                  <a:lnTo>
                    <a:pt x="2886" y="2"/>
                  </a:lnTo>
                  <a:lnTo>
                    <a:pt x="2840" y="2"/>
                  </a:lnTo>
                  <a:lnTo>
                    <a:pt x="2793" y="3"/>
                  </a:lnTo>
                  <a:lnTo>
                    <a:pt x="2747" y="4"/>
                  </a:lnTo>
                  <a:lnTo>
                    <a:pt x="2700" y="5"/>
                  </a:lnTo>
                  <a:lnTo>
                    <a:pt x="2653" y="5"/>
                  </a:lnTo>
                  <a:lnTo>
                    <a:pt x="2607" y="6"/>
                  </a:lnTo>
                  <a:lnTo>
                    <a:pt x="2560" y="7"/>
                  </a:lnTo>
                  <a:lnTo>
                    <a:pt x="2514" y="14"/>
                  </a:lnTo>
                  <a:lnTo>
                    <a:pt x="2467" y="22"/>
                  </a:lnTo>
                  <a:lnTo>
                    <a:pt x="2421" y="30"/>
                  </a:lnTo>
                  <a:lnTo>
                    <a:pt x="2374" y="37"/>
                  </a:lnTo>
                  <a:lnTo>
                    <a:pt x="2328" y="45"/>
                  </a:lnTo>
                  <a:lnTo>
                    <a:pt x="2281" y="53"/>
                  </a:lnTo>
                  <a:lnTo>
                    <a:pt x="2234" y="61"/>
                  </a:lnTo>
                  <a:lnTo>
                    <a:pt x="2188" y="68"/>
                  </a:lnTo>
                  <a:lnTo>
                    <a:pt x="2141" y="76"/>
                  </a:lnTo>
                  <a:lnTo>
                    <a:pt x="2095" y="84"/>
                  </a:lnTo>
                  <a:lnTo>
                    <a:pt x="2048" y="101"/>
                  </a:lnTo>
                  <a:lnTo>
                    <a:pt x="2002" y="118"/>
                  </a:lnTo>
                  <a:lnTo>
                    <a:pt x="1955" y="136"/>
                  </a:lnTo>
                  <a:lnTo>
                    <a:pt x="1908" y="153"/>
                  </a:lnTo>
                  <a:lnTo>
                    <a:pt x="1862" y="171"/>
                  </a:lnTo>
                  <a:lnTo>
                    <a:pt x="1815" y="194"/>
                  </a:lnTo>
                  <a:lnTo>
                    <a:pt x="1769" y="217"/>
                  </a:lnTo>
                  <a:lnTo>
                    <a:pt x="1722" y="240"/>
                  </a:lnTo>
                  <a:lnTo>
                    <a:pt x="1676" y="263"/>
                  </a:lnTo>
                  <a:lnTo>
                    <a:pt x="1629" y="286"/>
                  </a:lnTo>
                  <a:lnTo>
                    <a:pt x="1583" y="310"/>
                  </a:lnTo>
                  <a:lnTo>
                    <a:pt x="1536" y="335"/>
                  </a:lnTo>
                  <a:lnTo>
                    <a:pt x="1489" y="360"/>
                  </a:lnTo>
                  <a:lnTo>
                    <a:pt x="1443" y="384"/>
                  </a:lnTo>
                  <a:lnTo>
                    <a:pt x="1396" y="409"/>
                  </a:lnTo>
                  <a:lnTo>
                    <a:pt x="1350" y="439"/>
                  </a:lnTo>
                  <a:lnTo>
                    <a:pt x="1303" y="467"/>
                  </a:lnTo>
                  <a:lnTo>
                    <a:pt x="1257" y="483"/>
                  </a:lnTo>
                  <a:lnTo>
                    <a:pt x="1210" y="499"/>
                  </a:lnTo>
                  <a:lnTo>
                    <a:pt x="1164" y="515"/>
                  </a:lnTo>
                  <a:lnTo>
                    <a:pt x="1117" y="555"/>
                  </a:lnTo>
                  <a:lnTo>
                    <a:pt x="1070" y="596"/>
                  </a:lnTo>
                  <a:lnTo>
                    <a:pt x="1024" y="636"/>
                  </a:lnTo>
                  <a:lnTo>
                    <a:pt x="977" y="676"/>
                  </a:lnTo>
                  <a:lnTo>
                    <a:pt x="931" y="716"/>
                  </a:lnTo>
                  <a:lnTo>
                    <a:pt x="884" y="752"/>
                  </a:lnTo>
                  <a:lnTo>
                    <a:pt x="838" y="779"/>
                  </a:lnTo>
                  <a:lnTo>
                    <a:pt x="791" y="805"/>
                  </a:lnTo>
                  <a:lnTo>
                    <a:pt x="744" y="832"/>
                  </a:lnTo>
                  <a:lnTo>
                    <a:pt x="698" y="859"/>
                  </a:lnTo>
                  <a:lnTo>
                    <a:pt x="651" y="881"/>
                  </a:lnTo>
                  <a:lnTo>
                    <a:pt x="605" y="903"/>
                  </a:lnTo>
                  <a:lnTo>
                    <a:pt x="558" y="924"/>
                  </a:lnTo>
                  <a:lnTo>
                    <a:pt x="512" y="939"/>
                  </a:lnTo>
                  <a:lnTo>
                    <a:pt x="465" y="934"/>
                  </a:lnTo>
                  <a:lnTo>
                    <a:pt x="419" y="967"/>
                  </a:lnTo>
                  <a:lnTo>
                    <a:pt x="372" y="1000"/>
                  </a:lnTo>
                  <a:lnTo>
                    <a:pt x="325" y="1021"/>
                  </a:lnTo>
                  <a:lnTo>
                    <a:pt x="279" y="1039"/>
                  </a:lnTo>
                  <a:lnTo>
                    <a:pt x="232" y="1056"/>
                  </a:lnTo>
                  <a:lnTo>
                    <a:pt x="186" y="1091"/>
                  </a:lnTo>
                  <a:lnTo>
                    <a:pt x="139" y="1127"/>
                  </a:lnTo>
                  <a:lnTo>
                    <a:pt x="93" y="1162"/>
                  </a:lnTo>
                  <a:lnTo>
                    <a:pt x="46" y="1191"/>
                  </a:lnTo>
                  <a:lnTo>
                    <a:pt x="0" y="1209"/>
                  </a:lnTo>
                  <a:lnTo>
                    <a:pt x="0" y="1324"/>
                  </a:lnTo>
                  <a:close/>
                </a:path>
              </a:pathLst>
            </a:custGeom>
            <a:noFill/>
            <a:ln w="31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3"/>
            <p:cNvSpPr>
              <a:spLocks noChangeArrowheads="1"/>
            </p:cNvSpPr>
            <p:nvPr/>
          </p:nvSpPr>
          <p:spPr bwMode="auto">
            <a:xfrm>
              <a:off x="864" y="-2060"/>
              <a:ext cx="4424" cy="4436"/>
            </a:xfrm>
            <a:custGeom>
              <a:avLst/>
              <a:gdLst>
                <a:gd name="T0" fmla="*/ 139 w 4423"/>
                <a:gd name="T1" fmla="*/ 4344 h 4437"/>
                <a:gd name="T2" fmla="*/ 325 w 4423"/>
                <a:gd name="T3" fmla="*/ 4194 h 4437"/>
                <a:gd name="T4" fmla="*/ 512 w 4423"/>
                <a:gd name="T5" fmla="*/ 4078 h 4437"/>
                <a:gd name="T6" fmla="*/ 698 w 4423"/>
                <a:gd name="T7" fmla="*/ 3908 h 4437"/>
                <a:gd name="T8" fmla="*/ 884 w 4423"/>
                <a:gd name="T9" fmla="*/ 3758 h 4437"/>
                <a:gd name="T10" fmla="*/ 1070 w 4423"/>
                <a:gd name="T11" fmla="*/ 3657 h 4437"/>
                <a:gd name="T12" fmla="*/ 1257 w 4423"/>
                <a:gd name="T13" fmla="*/ 3541 h 4437"/>
                <a:gd name="T14" fmla="*/ 1443 w 4423"/>
                <a:gd name="T15" fmla="*/ 3420 h 4437"/>
                <a:gd name="T16" fmla="*/ 1629 w 4423"/>
                <a:gd name="T17" fmla="*/ 3379 h 4437"/>
                <a:gd name="T18" fmla="*/ 1815 w 4423"/>
                <a:gd name="T19" fmla="*/ 3226 h 4437"/>
                <a:gd name="T20" fmla="*/ 2002 w 4423"/>
                <a:gd name="T21" fmla="*/ 3086 h 4437"/>
                <a:gd name="T22" fmla="*/ 2188 w 4423"/>
                <a:gd name="T23" fmla="*/ 2974 h 4437"/>
                <a:gd name="T24" fmla="*/ 2374 w 4423"/>
                <a:gd name="T25" fmla="*/ 2885 h 4437"/>
                <a:gd name="T26" fmla="*/ 2560 w 4423"/>
                <a:gd name="T27" fmla="*/ 2796 h 4437"/>
                <a:gd name="T28" fmla="*/ 2747 w 4423"/>
                <a:gd name="T29" fmla="*/ 2714 h 4437"/>
                <a:gd name="T30" fmla="*/ 2933 w 4423"/>
                <a:gd name="T31" fmla="*/ 2632 h 4437"/>
                <a:gd name="T32" fmla="*/ 3119 w 4423"/>
                <a:gd name="T33" fmla="*/ 2572 h 4437"/>
                <a:gd name="T34" fmla="*/ 3305 w 4423"/>
                <a:gd name="T35" fmla="*/ 2513 h 4437"/>
                <a:gd name="T36" fmla="*/ 3491 w 4423"/>
                <a:gd name="T37" fmla="*/ 2455 h 4437"/>
                <a:gd name="T38" fmla="*/ 3678 w 4423"/>
                <a:gd name="T39" fmla="*/ 2421 h 4437"/>
                <a:gd name="T40" fmla="*/ 3864 w 4423"/>
                <a:gd name="T41" fmla="*/ 2526 h 4437"/>
                <a:gd name="T42" fmla="*/ 4050 w 4423"/>
                <a:gd name="T43" fmla="*/ 2676 h 4437"/>
                <a:gd name="T44" fmla="*/ 4236 w 4423"/>
                <a:gd name="T45" fmla="*/ 2809 h 4437"/>
                <a:gd name="T46" fmla="*/ 4423 w 4423"/>
                <a:gd name="T47" fmla="*/ 2942 h 4437"/>
                <a:gd name="T48" fmla="*/ 4283 w 4423"/>
                <a:gd name="T49" fmla="*/ 143 h 4437"/>
                <a:gd name="T50" fmla="*/ 4097 w 4423"/>
                <a:gd name="T51" fmla="*/ 334 h 4437"/>
                <a:gd name="T52" fmla="*/ 3911 w 4423"/>
                <a:gd name="T53" fmla="*/ 515 h 4437"/>
                <a:gd name="T54" fmla="*/ 3724 w 4423"/>
                <a:gd name="T55" fmla="*/ 662 h 4437"/>
                <a:gd name="T56" fmla="*/ 3538 w 4423"/>
                <a:gd name="T57" fmla="*/ 810 h 4437"/>
                <a:gd name="T58" fmla="*/ 3352 w 4423"/>
                <a:gd name="T59" fmla="*/ 942 h 4437"/>
                <a:gd name="T60" fmla="*/ 3166 w 4423"/>
                <a:gd name="T61" fmla="*/ 1069 h 4437"/>
                <a:gd name="T62" fmla="*/ 2979 w 4423"/>
                <a:gd name="T63" fmla="*/ 1218 h 4437"/>
                <a:gd name="T64" fmla="*/ 2793 w 4423"/>
                <a:gd name="T65" fmla="*/ 1435 h 4437"/>
                <a:gd name="T66" fmla="*/ 2607 w 4423"/>
                <a:gd name="T67" fmla="*/ 1652 h 4437"/>
                <a:gd name="T68" fmla="*/ 2421 w 4423"/>
                <a:gd name="T69" fmla="*/ 1842 h 4437"/>
                <a:gd name="T70" fmla="*/ 2234 w 4423"/>
                <a:gd name="T71" fmla="*/ 2024 h 4437"/>
                <a:gd name="T72" fmla="*/ 2048 w 4423"/>
                <a:gd name="T73" fmla="*/ 2217 h 4437"/>
                <a:gd name="T74" fmla="*/ 1862 w 4423"/>
                <a:gd name="T75" fmla="*/ 2445 h 4437"/>
                <a:gd name="T76" fmla="*/ 1676 w 4423"/>
                <a:gd name="T77" fmla="*/ 2672 h 4437"/>
                <a:gd name="T78" fmla="*/ 1489 w 4423"/>
                <a:gd name="T79" fmla="*/ 2838 h 4437"/>
                <a:gd name="T80" fmla="*/ 1303 w 4423"/>
                <a:gd name="T81" fmla="*/ 2982 h 4437"/>
                <a:gd name="T82" fmla="*/ 1117 w 4423"/>
                <a:gd name="T83" fmla="*/ 3148 h 4437"/>
                <a:gd name="T84" fmla="*/ 931 w 4423"/>
                <a:gd name="T85" fmla="*/ 3378 h 4437"/>
                <a:gd name="T86" fmla="*/ 744 w 4423"/>
                <a:gd name="T87" fmla="*/ 3608 h 4437"/>
                <a:gd name="T88" fmla="*/ 558 w 4423"/>
                <a:gd name="T89" fmla="*/ 3851 h 4437"/>
                <a:gd name="T90" fmla="*/ 372 w 4423"/>
                <a:gd name="T91" fmla="*/ 4079 h 4437"/>
                <a:gd name="T92" fmla="*/ 186 w 4423"/>
                <a:gd name="T93" fmla="*/ 4207 h 4437"/>
                <a:gd name="T94" fmla="*/ 0 w 4423"/>
                <a:gd name="T95" fmla="*/ 4322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4437">
                  <a:moveTo>
                    <a:pt x="0" y="4437"/>
                  </a:moveTo>
                  <a:lnTo>
                    <a:pt x="46" y="4406"/>
                  </a:lnTo>
                  <a:lnTo>
                    <a:pt x="93" y="4375"/>
                  </a:lnTo>
                  <a:lnTo>
                    <a:pt x="139" y="4344"/>
                  </a:lnTo>
                  <a:lnTo>
                    <a:pt x="186" y="4313"/>
                  </a:lnTo>
                  <a:lnTo>
                    <a:pt x="232" y="4283"/>
                  </a:lnTo>
                  <a:lnTo>
                    <a:pt x="279" y="4221"/>
                  </a:lnTo>
                  <a:lnTo>
                    <a:pt x="325" y="4194"/>
                  </a:lnTo>
                  <a:lnTo>
                    <a:pt x="372" y="4169"/>
                  </a:lnTo>
                  <a:lnTo>
                    <a:pt x="419" y="4145"/>
                  </a:lnTo>
                  <a:lnTo>
                    <a:pt x="465" y="4120"/>
                  </a:lnTo>
                  <a:lnTo>
                    <a:pt x="512" y="4078"/>
                  </a:lnTo>
                  <a:lnTo>
                    <a:pt x="558" y="4035"/>
                  </a:lnTo>
                  <a:lnTo>
                    <a:pt x="605" y="3993"/>
                  </a:lnTo>
                  <a:lnTo>
                    <a:pt x="651" y="3950"/>
                  </a:lnTo>
                  <a:lnTo>
                    <a:pt x="698" y="3908"/>
                  </a:lnTo>
                  <a:lnTo>
                    <a:pt x="744" y="3870"/>
                  </a:lnTo>
                  <a:lnTo>
                    <a:pt x="791" y="3833"/>
                  </a:lnTo>
                  <a:lnTo>
                    <a:pt x="838" y="3795"/>
                  </a:lnTo>
                  <a:lnTo>
                    <a:pt x="884" y="3758"/>
                  </a:lnTo>
                  <a:lnTo>
                    <a:pt x="931" y="3724"/>
                  </a:lnTo>
                  <a:lnTo>
                    <a:pt x="977" y="3699"/>
                  </a:lnTo>
                  <a:lnTo>
                    <a:pt x="1024" y="3678"/>
                  </a:lnTo>
                  <a:lnTo>
                    <a:pt x="1070" y="3657"/>
                  </a:lnTo>
                  <a:lnTo>
                    <a:pt x="1117" y="3635"/>
                  </a:lnTo>
                  <a:lnTo>
                    <a:pt x="1164" y="3614"/>
                  </a:lnTo>
                  <a:lnTo>
                    <a:pt x="1210" y="3577"/>
                  </a:lnTo>
                  <a:lnTo>
                    <a:pt x="1257" y="3541"/>
                  </a:lnTo>
                  <a:lnTo>
                    <a:pt x="1303" y="3504"/>
                  </a:lnTo>
                  <a:lnTo>
                    <a:pt x="1350" y="3467"/>
                  </a:lnTo>
                  <a:lnTo>
                    <a:pt x="1396" y="3431"/>
                  </a:lnTo>
                  <a:lnTo>
                    <a:pt x="1443" y="3420"/>
                  </a:lnTo>
                  <a:lnTo>
                    <a:pt x="1489" y="3410"/>
                  </a:lnTo>
                  <a:lnTo>
                    <a:pt x="1536" y="3400"/>
                  </a:lnTo>
                  <a:lnTo>
                    <a:pt x="1583" y="3389"/>
                  </a:lnTo>
                  <a:lnTo>
                    <a:pt x="1629" y="3379"/>
                  </a:lnTo>
                  <a:lnTo>
                    <a:pt x="1676" y="3341"/>
                  </a:lnTo>
                  <a:lnTo>
                    <a:pt x="1722" y="3302"/>
                  </a:lnTo>
                  <a:lnTo>
                    <a:pt x="1769" y="3264"/>
                  </a:lnTo>
                  <a:lnTo>
                    <a:pt x="1815" y="3226"/>
                  </a:lnTo>
                  <a:lnTo>
                    <a:pt x="1862" y="3187"/>
                  </a:lnTo>
                  <a:lnTo>
                    <a:pt x="1908" y="3153"/>
                  </a:lnTo>
                  <a:lnTo>
                    <a:pt x="1955" y="3120"/>
                  </a:lnTo>
                  <a:lnTo>
                    <a:pt x="2002" y="3086"/>
                  </a:lnTo>
                  <a:lnTo>
                    <a:pt x="2048" y="3052"/>
                  </a:lnTo>
                  <a:lnTo>
                    <a:pt x="2095" y="3018"/>
                  </a:lnTo>
                  <a:lnTo>
                    <a:pt x="2141" y="2996"/>
                  </a:lnTo>
                  <a:lnTo>
                    <a:pt x="2188" y="2974"/>
                  </a:lnTo>
                  <a:lnTo>
                    <a:pt x="2234" y="2952"/>
                  </a:lnTo>
                  <a:lnTo>
                    <a:pt x="2281" y="2930"/>
                  </a:lnTo>
                  <a:lnTo>
                    <a:pt x="2328" y="2907"/>
                  </a:lnTo>
                  <a:lnTo>
                    <a:pt x="2374" y="2885"/>
                  </a:lnTo>
                  <a:lnTo>
                    <a:pt x="2421" y="2863"/>
                  </a:lnTo>
                  <a:lnTo>
                    <a:pt x="2467" y="2841"/>
                  </a:lnTo>
                  <a:lnTo>
                    <a:pt x="2514" y="2819"/>
                  </a:lnTo>
                  <a:lnTo>
                    <a:pt x="2560" y="2796"/>
                  </a:lnTo>
                  <a:lnTo>
                    <a:pt x="2607" y="2776"/>
                  </a:lnTo>
                  <a:lnTo>
                    <a:pt x="2653" y="2755"/>
                  </a:lnTo>
                  <a:lnTo>
                    <a:pt x="2700" y="2735"/>
                  </a:lnTo>
                  <a:lnTo>
                    <a:pt x="2747" y="2714"/>
                  </a:lnTo>
                  <a:lnTo>
                    <a:pt x="2793" y="2693"/>
                  </a:lnTo>
                  <a:lnTo>
                    <a:pt x="2840" y="2673"/>
                  </a:lnTo>
                  <a:lnTo>
                    <a:pt x="2886" y="2652"/>
                  </a:lnTo>
                  <a:lnTo>
                    <a:pt x="2933" y="2632"/>
                  </a:lnTo>
                  <a:lnTo>
                    <a:pt x="2979" y="2613"/>
                  </a:lnTo>
                  <a:lnTo>
                    <a:pt x="3026" y="2602"/>
                  </a:lnTo>
                  <a:lnTo>
                    <a:pt x="3072" y="2587"/>
                  </a:lnTo>
                  <a:lnTo>
                    <a:pt x="3119" y="2572"/>
                  </a:lnTo>
                  <a:lnTo>
                    <a:pt x="3166" y="2558"/>
                  </a:lnTo>
                  <a:lnTo>
                    <a:pt x="3212" y="2543"/>
                  </a:lnTo>
                  <a:lnTo>
                    <a:pt x="3259" y="2528"/>
                  </a:lnTo>
                  <a:lnTo>
                    <a:pt x="3305" y="2513"/>
                  </a:lnTo>
                  <a:lnTo>
                    <a:pt x="3352" y="2499"/>
                  </a:lnTo>
                  <a:lnTo>
                    <a:pt x="3398" y="2484"/>
                  </a:lnTo>
                  <a:lnTo>
                    <a:pt x="3445" y="2469"/>
                  </a:lnTo>
                  <a:lnTo>
                    <a:pt x="3491" y="2455"/>
                  </a:lnTo>
                  <a:lnTo>
                    <a:pt x="3538" y="2446"/>
                  </a:lnTo>
                  <a:lnTo>
                    <a:pt x="3585" y="2438"/>
                  </a:lnTo>
                  <a:lnTo>
                    <a:pt x="3631" y="2430"/>
                  </a:lnTo>
                  <a:lnTo>
                    <a:pt x="3678" y="2421"/>
                  </a:lnTo>
                  <a:lnTo>
                    <a:pt x="3724" y="2413"/>
                  </a:lnTo>
                  <a:lnTo>
                    <a:pt x="3771" y="2442"/>
                  </a:lnTo>
                  <a:lnTo>
                    <a:pt x="3817" y="2484"/>
                  </a:lnTo>
                  <a:lnTo>
                    <a:pt x="3864" y="2526"/>
                  </a:lnTo>
                  <a:lnTo>
                    <a:pt x="3911" y="2567"/>
                  </a:lnTo>
                  <a:lnTo>
                    <a:pt x="3957" y="2609"/>
                  </a:lnTo>
                  <a:lnTo>
                    <a:pt x="4004" y="2642"/>
                  </a:lnTo>
                  <a:lnTo>
                    <a:pt x="4050" y="2676"/>
                  </a:lnTo>
                  <a:lnTo>
                    <a:pt x="4097" y="2709"/>
                  </a:lnTo>
                  <a:lnTo>
                    <a:pt x="4143" y="2742"/>
                  </a:lnTo>
                  <a:lnTo>
                    <a:pt x="4190" y="2776"/>
                  </a:lnTo>
                  <a:lnTo>
                    <a:pt x="4236" y="2809"/>
                  </a:lnTo>
                  <a:lnTo>
                    <a:pt x="4283" y="2842"/>
                  </a:lnTo>
                  <a:lnTo>
                    <a:pt x="4330" y="2876"/>
                  </a:lnTo>
                  <a:lnTo>
                    <a:pt x="4376" y="2909"/>
                  </a:lnTo>
                  <a:lnTo>
                    <a:pt x="4423" y="2942"/>
                  </a:lnTo>
                  <a:lnTo>
                    <a:pt x="4423" y="0"/>
                  </a:lnTo>
                  <a:lnTo>
                    <a:pt x="4376" y="47"/>
                  </a:lnTo>
                  <a:lnTo>
                    <a:pt x="4330" y="95"/>
                  </a:lnTo>
                  <a:lnTo>
                    <a:pt x="4283" y="143"/>
                  </a:lnTo>
                  <a:lnTo>
                    <a:pt x="4236" y="191"/>
                  </a:lnTo>
                  <a:lnTo>
                    <a:pt x="4190" y="239"/>
                  </a:lnTo>
                  <a:lnTo>
                    <a:pt x="4143" y="286"/>
                  </a:lnTo>
                  <a:lnTo>
                    <a:pt x="4097" y="334"/>
                  </a:lnTo>
                  <a:lnTo>
                    <a:pt x="4050" y="382"/>
                  </a:lnTo>
                  <a:lnTo>
                    <a:pt x="4004" y="430"/>
                  </a:lnTo>
                  <a:lnTo>
                    <a:pt x="3957" y="478"/>
                  </a:lnTo>
                  <a:lnTo>
                    <a:pt x="3911" y="515"/>
                  </a:lnTo>
                  <a:lnTo>
                    <a:pt x="3864" y="552"/>
                  </a:lnTo>
                  <a:lnTo>
                    <a:pt x="3817" y="589"/>
                  </a:lnTo>
                  <a:lnTo>
                    <a:pt x="3771" y="625"/>
                  </a:lnTo>
                  <a:lnTo>
                    <a:pt x="3724" y="662"/>
                  </a:lnTo>
                  <a:lnTo>
                    <a:pt x="3678" y="699"/>
                  </a:lnTo>
                  <a:lnTo>
                    <a:pt x="3631" y="736"/>
                  </a:lnTo>
                  <a:lnTo>
                    <a:pt x="3585" y="773"/>
                  </a:lnTo>
                  <a:lnTo>
                    <a:pt x="3538" y="810"/>
                  </a:lnTo>
                  <a:lnTo>
                    <a:pt x="3491" y="847"/>
                  </a:lnTo>
                  <a:lnTo>
                    <a:pt x="3445" y="879"/>
                  </a:lnTo>
                  <a:lnTo>
                    <a:pt x="3398" y="910"/>
                  </a:lnTo>
                  <a:lnTo>
                    <a:pt x="3352" y="942"/>
                  </a:lnTo>
                  <a:lnTo>
                    <a:pt x="3305" y="974"/>
                  </a:lnTo>
                  <a:lnTo>
                    <a:pt x="3259" y="1005"/>
                  </a:lnTo>
                  <a:lnTo>
                    <a:pt x="3212" y="1037"/>
                  </a:lnTo>
                  <a:lnTo>
                    <a:pt x="3166" y="1069"/>
                  </a:lnTo>
                  <a:lnTo>
                    <a:pt x="3119" y="1100"/>
                  </a:lnTo>
                  <a:lnTo>
                    <a:pt x="3072" y="1132"/>
                  </a:lnTo>
                  <a:lnTo>
                    <a:pt x="3026" y="1164"/>
                  </a:lnTo>
                  <a:lnTo>
                    <a:pt x="2979" y="1218"/>
                  </a:lnTo>
                  <a:lnTo>
                    <a:pt x="2933" y="1272"/>
                  </a:lnTo>
                  <a:lnTo>
                    <a:pt x="2886" y="1326"/>
                  </a:lnTo>
                  <a:lnTo>
                    <a:pt x="2840" y="1380"/>
                  </a:lnTo>
                  <a:lnTo>
                    <a:pt x="2793" y="1435"/>
                  </a:lnTo>
                  <a:lnTo>
                    <a:pt x="2747" y="1489"/>
                  </a:lnTo>
                  <a:lnTo>
                    <a:pt x="2700" y="1543"/>
                  </a:lnTo>
                  <a:lnTo>
                    <a:pt x="2653" y="1597"/>
                  </a:lnTo>
                  <a:lnTo>
                    <a:pt x="2607" y="1652"/>
                  </a:lnTo>
                  <a:lnTo>
                    <a:pt x="2560" y="1706"/>
                  </a:lnTo>
                  <a:lnTo>
                    <a:pt x="2514" y="1751"/>
                  </a:lnTo>
                  <a:lnTo>
                    <a:pt x="2467" y="1797"/>
                  </a:lnTo>
                  <a:lnTo>
                    <a:pt x="2421" y="1842"/>
                  </a:lnTo>
                  <a:lnTo>
                    <a:pt x="2374" y="1888"/>
                  </a:lnTo>
                  <a:lnTo>
                    <a:pt x="2328" y="1933"/>
                  </a:lnTo>
                  <a:lnTo>
                    <a:pt x="2281" y="1978"/>
                  </a:lnTo>
                  <a:lnTo>
                    <a:pt x="2234" y="2024"/>
                  </a:lnTo>
                  <a:lnTo>
                    <a:pt x="2188" y="2069"/>
                  </a:lnTo>
                  <a:lnTo>
                    <a:pt x="2141" y="2115"/>
                  </a:lnTo>
                  <a:lnTo>
                    <a:pt x="2095" y="2160"/>
                  </a:lnTo>
                  <a:lnTo>
                    <a:pt x="2048" y="2217"/>
                  </a:lnTo>
                  <a:lnTo>
                    <a:pt x="2002" y="2274"/>
                  </a:lnTo>
                  <a:lnTo>
                    <a:pt x="1955" y="2331"/>
                  </a:lnTo>
                  <a:lnTo>
                    <a:pt x="1908" y="2388"/>
                  </a:lnTo>
                  <a:lnTo>
                    <a:pt x="1862" y="2445"/>
                  </a:lnTo>
                  <a:lnTo>
                    <a:pt x="1815" y="2502"/>
                  </a:lnTo>
                  <a:lnTo>
                    <a:pt x="1769" y="2558"/>
                  </a:lnTo>
                  <a:lnTo>
                    <a:pt x="1722" y="2615"/>
                  </a:lnTo>
                  <a:lnTo>
                    <a:pt x="1676" y="2672"/>
                  </a:lnTo>
                  <a:lnTo>
                    <a:pt x="1629" y="2729"/>
                  </a:lnTo>
                  <a:lnTo>
                    <a:pt x="1583" y="2765"/>
                  </a:lnTo>
                  <a:lnTo>
                    <a:pt x="1536" y="2801"/>
                  </a:lnTo>
                  <a:lnTo>
                    <a:pt x="1489" y="2838"/>
                  </a:lnTo>
                  <a:lnTo>
                    <a:pt x="1443" y="2874"/>
                  </a:lnTo>
                  <a:lnTo>
                    <a:pt x="1396" y="2910"/>
                  </a:lnTo>
                  <a:lnTo>
                    <a:pt x="1350" y="2946"/>
                  </a:lnTo>
                  <a:lnTo>
                    <a:pt x="1303" y="2982"/>
                  </a:lnTo>
                  <a:lnTo>
                    <a:pt x="1257" y="3018"/>
                  </a:lnTo>
                  <a:lnTo>
                    <a:pt x="1210" y="3055"/>
                  </a:lnTo>
                  <a:lnTo>
                    <a:pt x="1164" y="3091"/>
                  </a:lnTo>
                  <a:lnTo>
                    <a:pt x="1117" y="3148"/>
                  </a:lnTo>
                  <a:lnTo>
                    <a:pt x="1070" y="3206"/>
                  </a:lnTo>
                  <a:lnTo>
                    <a:pt x="1024" y="3263"/>
                  </a:lnTo>
                  <a:lnTo>
                    <a:pt x="977" y="3321"/>
                  </a:lnTo>
                  <a:lnTo>
                    <a:pt x="931" y="3378"/>
                  </a:lnTo>
                  <a:lnTo>
                    <a:pt x="884" y="3436"/>
                  </a:lnTo>
                  <a:lnTo>
                    <a:pt x="838" y="3493"/>
                  </a:lnTo>
                  <a:lnTo>
                    <a:pt x="791" y="3550"/>
                  </a:lnTo>
                  <a:lnTo>
                    <a:pt x="744" y="3608"/>
                  </a:lnTo>
                  <a:lnTo>
                    <a:pt x="698" y="3665"/>
                  </a:lnTo>
                  <a:lnTo>
                    <a:pt x="651" y="3727"/>
                  </a:lnTo>
                  <a:lnTo>
                    <a:pt x="605" y="3789"/>
                  </a:lnTo>
                  <a:lnTo>
                    <a:pt x="558" y="3851"/>
                  </a:lnTo>
                  <a:lnTo>
                    <a:pt x="512" y="3912"/>
                  </a:lnTo>
                  <a:lnTo>
                    <a:pt x="465" y="3974"/>
                  </a:lnTo>
                  <a:lnTo>
                    <a:pt x="419" y="4036"/>
                  </a:lnTo>
                  <a:lnTo>
                    <a:pt x="372" y="4079"/>
                  </a:lnTo>
                  <a:lnTo>
                    <a:pt x="325" y="4110"/>
                  </a:lnTo>
                  <a:lnTo>
                    <a:pt x="279" y="4141"/>
                  </a:lnTo>
                  <a:lnTo>
                    <a:pt x="232" y="4172"/>
                  </a:lnTo>
                  <a:lnTo>
                    <a:pt x="186" y="4207"/>
                  </a:lnTo>
                  <a:lnTo>
                    <a:pt x="139" y="4242"/>
                  </a:lnTo>
                  <a:lnTo>
                    <a:pt x="93" y="4276"/>
                  </a:lnTo>
                  <a:lnTo>
                    <a:pt x="46" y="4303"/>
                  </a:lnTo>
                  <a:lnTo>
                    <a:pt x="0" y="4322"/>
                  </a:lnTo>
                  <a:lnTo>
                    <a:pt x="0" y="4437"/>
                  </a:ln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864" y="-2060"/>
              <a:ext cx="4424" cy="4436"/>
            </a:xfrm>
            <a:custGeom>
              <a:avLst/>
              <a:gdLst>
                <a:gd name="T0" fmla="*/ 139 w 4423"/>
                <a:gd name="T1" fmla="*/ 4344 h 4437"/>
                <a:gd name="T2" fmla="*/ 325 w 4423"/>
                <a:gd name="T3" fmla="*/ 4194 h 4437"/>
                <a:gd name="T4" fmla="*/ 512 w 4423"/>
                <a:gd name="T5" fmla="*/ 4078 h 4437"/>
                <a:gd name="T6" fmla="*/ 698 w 4423"/>
                <a:gd name="T7" fmla="*/ 3908 h 4437"/>
                <a:gd name="T8" fmla="*/ 884 w 4423"/>
                <a:gd name="T9" fmla="*/ 3758 h 4437"/>
                <a:gd name="T10" fmla="*/ 1070 w 4423"/>
                <a:gd name="T11" fmla="*/ 3657 h 4437"/>
                <a:gd name="T12" fmla="*/ 1257 w 4423"/>
                <a:gd name="T13" fmla="*/ 3541 h 4437"/>
                <a:gd name="T14" fmla="*/ 1443 w 4423"/>
                <a:gd name="T15" fmla="*/ 3420 h 4437"/>
                <a:gd name="T16" fmla="*/ 1629 w 4423"/>
                <a:gd name="T17" fmla="*/ 3379 h 4437"/>
                <a:gd name="T18" fmla="*/ 1815 w 4423"/>
                <a:gd name="T19" fmla="*/ 3226 h 4437"/>
                <a:gd name="T20" fmla="*/ 2002 w 4423"/>
                <a:gd name="T21" fmla="*/ 3086 h 4437"/>
                <a:gd name="T22" fmla="*/ 2188 w 4423"/>
                <a:gd name="T23" fmla="*/ 2974 h 4437"/>
                <a:gd name="T24" fmla="*/ 2374 w 4423"/>
                <a:gd name="T25" fmla="*/ 2885 h 4437"/>
                <a:gd name="T26" fmla="*/ 2560 w 4423"/>
                <a:gd name="T27" fmla="*/ 2796 h 4437"/>
                <a:gd name="T28" fmla="*/ 2747 w 4423"/>
                <a:gd name="T29" fmla="*/ 2714 h 4437"/>
                <a:gd name="T30" fmla="*/ 2933 w 4423"/>
                <a:gd name="T31" fmla="*/ 2632 h 4437"/>
                <a:gd name="T32" fmla="*/ 3119 w 4423"/>
                <a:gd name="T33" fmla="*/ 2572 h 4437"/>
                <a:gd name="T34" fmla="*/ 3305 w 4423"/>
                <a:gd name="T35" fmla="*/ 2513 h 4437"/>
                <a:gd name="T36" fmla="*/ 3491 w 4423"/>
                <a:gd name="T37" fmla="*/ 2455 h 4437"/>
                <a:gd name="T38" fmla="*/ 3678 w 4423"/>
                <a:gd name="T39" fmla="*/ 2421 h 4437"/>
                <a:gd name="T40" fmla="*/ 3864 w 4423"/>
                <a:gd name="T41" fmla="*/ 2526 h 4437"/>
                <a:gd name="T42" fmla="*/ 4050 w 4423"/>
                <a:gd name="T43" fmla="*/ 2676 h 4437"/>
                <a:gd name="T44" fmla="*/ 4236 w 4423"/>
                <a:gd name="T45" fmla="*/ 2809 h 4437"/>
                <a:gd name="T46" fmla="*/ 4423 w 4423"/>
                <a:gd name="T47" fmla="*/ 2942 h 4437"/>
                <a:gd name="T48" fmla="*/ 4283 w 4423"/>
                <a:gd name="T49" fmla="*/ 143 h 4437"/>
                <a:gd name="T50" fmla="*/ 4097 w 4423"/>
                <a:gd name="T51" fmla="*/ 334 h 4437"/>
                <a:gd name="T52" fmla="*/ 3911 w 4423"/>
                <a:gd name="T53" fmla="*/ 515 h 4437"/>
                <a:gd name="T54" fmla="*/ 3724 w 4423"/>
                <a:gd name="T55" fmla="*/ 662 h 4437"/>
                <a:gd name="T56" fmla="*/ 3538 w 4423"/>
                <a:gd name="T57" fmla="*/ 810 h 4437"/>
                <a:gd name="T58" fmla="*/ 3352 w 4423"/>
                <a:gd name="T59" fmla="*/ 942 h 4437"/>
                <a:gd name="T60" fmla="*/ 3166 w 4423"/>
                <a:gd name="T61" fmla="*/ 1069 h 4437"/>
                <a:gd name="T62" fmla="*/ 2979 w 4423"/>
                <a:gd name="T63" fmla="*/ 1218 h 4437"/>
                <a:gd name="T64" fmla="*/ 2793 w 4423"/>
                <a:gd name="T65" fmla="*/ 1435 h 4437"/>
                <a:gd name="T66" fmla="*/ 2607 w 4423"/>
                <a:gd name="T67" fmla="*/ 1652 h 4437"/>
                <a:gd name="T68" fmla="*/ 2421 w 4423"/>
                <a:gd name="T69" fmla="*/ 1842 h 4437"/>
                <a:gd name="T70" fmla="*/ 2234 w 4423"/>
                <a:gd name="T71" fmla="*/ 2024 h 4437"/>
                <a:gd name="T72" fmla="*/ 2048 w 4423"/>
                <a:gd name="T73" fmla="*/ 2217 h 4437"/>
                <a:gd name="T74" fmla="*/ 1862 w 4423"/>
                <a:gd name="T75" fmla="*/ 2445 h 4437"/>
                <a:gd name="T76" fmla="*/ 1676 w 4423"/>
                <a:gd name="T77" fmla="*/ 2672 h 4437"/>
                <a:gd name="T78" fmla="*/ 1489 w 4423"/>
                <a:gd name="T79" fmla="*/ 2838 h 4437"/>
                <a:gd name="T80" fmla="*/ 1303 w 4423"/>
                <a:gd name="T81" fmla="*/ 2982 h 4437"/>
                <a:gd name="T82" fmla="*/ 1117 w 4423"/>
                <a:gd name="T83" fmla="*/ 3148 h 4437"/>
                <a:gd name="T84" fmla="*/ 931 w 4423"/>
                <a:gd name="T85" fmla="*/ 3378 h 4437"/>
                <a:gd name="T86" fmla="*/ 744 w 4423"/>
                <a:gd name="T87" fmla="*/ 3608 h 4437"/>
                <a:gd name="T88" fmla="*/ 558 w 4423"/>
                <a:gd name="T89" fmla="*/ 3851 h 4437"/>
                <a:gd name="T90" fmla="*/ 372 w 4423"/>
                <a:gd name="T91" fmla="*/ 4079 h 4437"/>
                <a:gd name="T92" fmla="*/ 186 w 4423"/>
                <a:gd name="T93" fmla="*/ 4207 h 4437"/>
                <a:gd name="T94" fmla="*/ 0 w 4423"/>
                <a:gd name="T95" fmla="*/ 4322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3" h="4437">
                  <a:moveTo>
                    <a:pt x="0" y="4437"/>
                  </a:moveTo>
                  <a:lnTo>
                    <a:pt x="46" y="4406"/>
                  </a:lnTo>
                  <a:lnTo>
                    <a:pt x="93" y="4375"/>
                  </a:lnTo>
                  <a:lnTo>
                    <a:pt x="139" y="4344"/>
                  </a:lnTo>
                  <a:lnTo>
                    <a:pt x="186" y="4313"/>
                  </a:lnTo>
                  <a:lnTo>
                    <a:pt x="232" y="4283"/>
                  </a:lnTo>
                  <a:lnTo>
                    <a:pt x="279" y="4221"/>
                  </a:lnTo>
                  <a:lnTo>
                    <a:pt x="325" y="4194"/>
                  </a:lnTo>
                  <a:lnTo>
                    <a:pt x="372" y="4169"/>
                  </a:lnTo>
                  <a:lnTo>
                    <a:pt x="419" y="4145"/>
                  </a:lnTo>
                  <a:lnTo>
                    <a:pt x="465" y="4120"/>
                  </a:lnTo>
                  <a:lnTo>
                    <a:pt x="512" y="4078"/>
                  </a:lnTo>
                  <a:lnTo>
                    <a:pt x="558" y="4035"/>
                  </a:lnTo>
                  <a:lnTo>
                    <a:pt x="605" y="3993"/>
                  </a:lnTo>
                  <a:lnTo>
                    <a:pt x="651" y="3950"/>
                  </a:lnTo>
                  <a:lnTo>
                    <a:pt x="698" y="3908"/>
                  </a:lnTo>
                  <a:lnTo>
                    <a:pt x="744" y="3870"/>
                  </a:lnTo>
                  <a:lnTo>
                    <a:pt x="791" y="3833"/>
                  </a:lnTo>
                  <a:lnTo>
                    <a:pt x="838" y="3795"/>
                  </a:lnTo>
                  <a:lnTo>
                    <a:pt x="884" y="3758"/>
                  </a:lnTo>
                  <a:lnTo>
                    <a:pt x="931" y="3724"/>
                  </a:lnTo>
                  <a:lnTo>
                    <a:pt x="977" y="3699"/>
                  </a:lnTo>
                  <a:lnTo>
                    <a:pt x="1024" y="3678"/>
                  </a:lnTo>
                  <a:lnTo>
                    <a:pt x="1070" y="3657"/>
                  </a:lnTo>
                  <a:lnTo>
                    <a:pt x="1117" y="3635"/>
                  </a:lnTo>
                  <a:lnTo>
                    <a:pt x="1164" y="3614"/>
                  </a:lnTo>
                  <a:lnTo>
                    <a:pt x="1210" y="3577"/>
                  </a:lnTo>
                  <a:lnTo>
                    <a:pt x="1257" y="3541"/>
                  </a:lnTo>
                  <a:lnTo>
                    <a:pt x="1303" y="3504"/>
                  </a:lnTo>
                  <a:lnTo>
                    <a:pt x="1350" y="3467"/>
                  </a:lnTo>
                  <a:lnTo>
                    <a:pt x="1396" y="3431"/>
                  </a:lnTo>
                  <a:lnTo>
                    <a:pt x="1443" y="3420"/>
                  </a:lnTo>
                  <a:lnTo>
                    <a:pt x="1489" y="3410"/>
                  </a:lnTo>
                  <a:lnTo>
                    <a:pt x="1536" y="3400"/>
                  </a:lnTo>
                  <a:lnTo>
                    <a:pt x="1583" y="3389"/>
                  </a:lnTo>
                  <a:lnTo>
                    <a:pt x="1629" y="3379"/>
                  </a:lnTo>
                  <a:lnTo>
                    <a:pt x="1676" y="3341"/>
                  </a:lnTo>
                  <a:lnTo>
                    <a:pt x="1722" y="3302"/>
                  </a:lnTo>
                  <a:lnTo>
                    <a:pt x="1769" y="3264"/>
                  </a:lnTo>
                  <a:lnTo>
                    <a:pt x="1815" y="3226"/>
                  </a:lnTo>
                  <a:lnTo>
                    <a:pt x="1862" y="3187"/>
                  </a:lnTo>
                  <a:lnTo>
                    <a:pt x="1908" y="3153"/>
                  </a:lnTo>
                  <a:lnTo>
                    <a:pt x="1955" y="3120"/>
                  </a:lnTo>
                  <a:lnTo>
                    <a:pt x="2002" y="3086"/>
                  </a:lnTo>
                  <a:lnTo>
                    <a:pt x="2048" y="3052"/>
                  </a:lnTo>
                  <a:lnTo>
                    <a:pt x="2095" y="3018"/>
                  </a:lnTo>
                  <a:lnTo>
                    <a:pt x="2141" y="2996"/>
                  </a:lnTo>
                  <a:lnTo>
                    <a:pt x="2188" y="2974"/>
                  </a:lnTo>
                  <a:lnTo>
                    <a:pt x="2234" y="2952"/>
                  </a:lnTo>
                  <a:lnTo>
                    <a:pt x="2281" y="2930"/>
                  </a:lnTo>
                  <a:lnTo>
                    <a:pt x="2328" y="2907"/>
                  </a:lnTo>
                  <a:lnTo>
                    <a:pt x="2374" y="2885"/>
                  </a:lnTo>
                  <a:lnTo>
                    <a:pt x="2421" y="2863"/>
                  </a:lnTo>
                  <a:lnTo>
                    <a:pt x="2467" y="2841"/>
                  </a:lnTo>
                  <a:lnTo>
                    <a:pt x="2514" y="2819"/>
                  </a:lnTo>
                  <a:lnTo>
                    <a:pt x="2560" y="2796"/>
                  </a:lnTo>
                  <a:lnTo>
                    <a:pt x="2607" y="2776"/>
                  </a:lnTo>
                  <a:lnTo>
                    <a:pt x="2653" y="2755"/>
                  </a:lnTo>
                  <a:lnTo>
                    <a:pt x="2700" y="2735"/>
                  </a:lnTo>
                  <a:lnTo>
                    <a:pt x="2747" y="2714"/>
                  </a:lnTo>
                  <a:lnTo>
                    <a:pt x="2793" y="2693"/>
                  </a:lnTo>
                  <a:lnTo>
                    <a:pt x="2840" y="2673"/>
                  </a:lnTo>
                  <a:lnTo>
                    <a:pt x="2886" y="2652"/>
                  </a:lnTo>
                  <a:lnTo>
                    <a:pt x="2933" y="2632"/>
                  </a:lnTo>
                  <a:lnTo>
                    <a:pt x="2979" y="2613"/>
                  </a:lnTo>
                  <a:lnTo>
                    <a:pt x="3026" y="2602"/>
                  </a:lnTo>
                  <a:lnTo>
                    <a:pt x="3072" y="2587"/>
                  </a:lnTo>
                  <a:lnTo>
                    <a:pt x="3119" y="2572"/>
                  </a:lnTo>
                  <a:lnTo>
                    <a:pt x="3166" y="2558"/>
                  </a:lnTo>
                  <a:lnTo>
                    <a:pt x="3212" y="2543"/>
                  </a:lnTo>
                  <a:lnTo>
                    <a:pt x="3259" y="2528"/>
                  </a:lnTo>
                  <a:lnTo>
                    <a:pt x="3305" y="2513"/>
                  </a:lnTo>
                  <a:lnTo>
                    <a:pt x="3352" y="2499"/>
                  </a:lnTo>
                  <a:lnTo>
                    <a:pt x="3398" y="2484"/>
                  </a:lnTo>
                  <a:lnTo>
                    <a:pt x="3445" y="2469"/>
                  </a:lnTo>
                  <a:lnTo>
                    <a:pt x="3491" y="2455"/>
                  </a:lnTo>
                  <a:lnTo>
                    <a:pt x="3538" y="2446"/>
                  </a:lnTo>
                  <a:lnTo>
                    <a:pt x="3585" y="2438"/>
                  </a:lnTo>
                  <a:lnTo>
                    <a:pt x="3631" y="2430"/>
                  </a:lnTo>
                  <a:lnTo>
                    <a:pt x="3678" y="2421"/>
                  </a:lnTo>
                  <a:lnTo>
                    <a:pt x="3724" y="2413"/>
                  </a:lnTo>
                  <a:lnTo>
                    <a:pt x="3771" y="2442"/>
                  </a:lnTo>
                  <a:lnTo>
                    <a:pt x="3817" y="2484"/>
                  </a:lnTo>
                  <a:lnTo>
                    <a:pt x="3864" y="2526"/>
                  </a:lnTo>
                  <a:lnTo>
                    <a:pt x="3911" y="2567"/>
                  </a:lnTo>
                  <a:lnTo>
                    <a:pt x="3957" y="2609"/>
                  </a:lnTo>
                  <a:lnTo>
                    <a:pt x="4004" y="2642"/>
                  </a:lnTo>
                  <a:lnTo>
                    <a:pt x="4050" y="2676"/>
                  </a:lnTo>
                  <a:lnTo>
                    <a:pt x="4097" y="2709"/>
                  </a:lnTo>
                  <a:lnTo>
                    <a:pt x="4143" y="2742"/>
                  </a:lnTo>
                  <a:lnTo>
                    <a:pt x="4190" y="2776"/>
                  </a:lnTo>
                  <a:lnTo>
                    <a:pt x="4236" y="2809"/>
                  </a:lnTo>
                  <a:lnTo>
                    <a:pt x="4283" y="2842"/>
                  </a:lnTo>
                  <a:lnTo>
                    <a:pt x="4330" y="2876"/>
                  </a:lnTo>
                  <a:lnTo>
                    <a:pt x="4376" y="2909"/>
                  </a:lnTo>
                  <a:lnTo>
                    <a:pt x="4423" y="2942"/>
                  </a:lnTo>
                  <a:lnTo>
                    <a:pt x="4423" y="0"/>
                  </a:lnTo>
                  <a:lnTo>
                    <a:pt x="4376" y="47"/>
                  </a:lnTo>
                  <a:lnTo>
                    <a:pt x="4330" y="95"/>
                  </a:lnTo>
                  <a:lnTo>
                    <a:pt x="4283" y="143"/>
                  </a:lnTo>
                  <a:lnTo>
                    <a:pt x="4236" y="191"/>
                  </a:lnTo>
                  <a:lnTo>
                    <a:pt x="4190" y="239"/>
                  </a:lnTo>
                  <a:lnTo>
                    <a:pt x="4143" y="286"/>
                  </a:lnTo>
                  <a:lnTo>
                    <a:pt x="4097" y="334"/>
                  </a:lnTo>
                  <a:lnTo>
                    <a:pt x="4050" y="382"/>
                  </a:lnTo>
                  <a:lnTo>
                    <a:pt x="4004" y="430"/>
                  </a:lnTo>
                  <a:lnTo>
                    <a:pt x="3957" y="478"/>
                  </a:lnTo>
                  <a:lnTo>
                    <a:pt x="3911" y="515"/>
                  </a:lnTo>
                  <a:lnTo>
                    <a:pt x="3864" y="552"/>
                  </a:lnTo>
                  <a:lnTo>
                    <a:pt x="3817" y="589"/>
                  </a:lnTo>
                  <a:lnTo>
                    <a:pt x="3771" y="625"/>
                  </a:lnTo>
                  <a:lnTo>
                    <a:pt x="3724" y="662"/>
                  </a:lnTo>
                  <a:lnTo>
                    <a:pt x="3678" y="699"/>
                  </a:lnTo>
                  <a:lnTo>
                    <a:pt x="3631" y="736"/>
                  </a:lnTo>
                  <a:lnTo>
                    <a:pt x="3585" y="773"/>
                  </a:lnTo>
                  <a:lnTo>
                    <a:pt x="3538" y="810"/>
                  </a:lnTo>
                  <a:lnTo>
                    <a:pt x="3491" y="847"/>
                  </a:lnTo>
                  <a:lnTo>
                    <a:pt x="3445" y="879"/>
                  </a:lnTo>
                  <a:lnTo>
                    <a:pt x="3398" y="910"/>
                  </a:lnTo>
                  <a:lnTo>
                    <a:pt x="3352" y="942"/>
                  </a:lnTo>
                  <a:lnTo>
                    <a:pt x="3305" y="974"/>
                  </a:lnTo>
                  <a:lnTo>
                    <a:pt x="3259" y="1005"/>
                  </a:lnTo>
                  <a:lnTo>
                    <a:pt x="3212" y="1037"/>
                  </a:lnTo>
                  <a:lnTo>
                    <a:pt x="3166" y="1069"/>
                  </a:lnTo>
                  <a:lnTo>
                    <a:pt x="3119" y="1100"/>
                  </a:lnTo>
                  <a:lnTo>
                    <a:pt x="3072" y="1132"/>
                  </a:lnTo>
                  <a:lnTo>
                    <a:pt x="3026" y="1164"/>
                  </a:lnTo>
                  <a:lnTo>
                    <a:pt x="2979" y="1218"/>
                  </a:lnTo>
                  <a:lnTo>
                    <a:pt x="2933" y="1272"/>
                  </a:lnTo>
                  <a:lnTo>
                    <a:pt x="2886" y="1326"/>
                  </a:lnTo>
                  <a:lnTo>
                    <a:pt x="2840" y="1380"/>
                  </a:lnTo>
                  <a:lnTo>
                    <a:pt x="2793" y="1435"/>
                  </a:lnTo>
                  <a:lnTo>
                    <a:pt x="2747" y="1489"/>
                  </a:lnTo>
                  <a:lnTo>
                    <a:pt x="2700" y="1543"/>
                  </a:lnTo>
                  <a:lnTo>
                    <a:pt x="2653" y="1597"/>
                  </a:lnTo>
                  <a:lnTo>
                    <a:pt x="2607" y="1652"/>
                  </a:lnTo>
                  <a:lnTo>
                    <a:pt x="2560" y="1706"/>
                  </a:lnTo>
                  <a:lnTo>
                    <a:pt x="2514" y="1751"/>
                  </a:lnTo>
                  <a:lnTo>
                    <a:pt x="2467" y="1797"/>
                  </a:lnTo>
                  <a:lnTo>
                    <a:pt x="2421" y="1842"/>
                  </a:lnTo>
                  <a:lnTo>
                    <a:pt x="2374" y="1888"/>
                  </a:lnTo>
                  <a:lnTo>
                    <a:pt x="2328" y="1933"/>
                  </a:lnTo>
                  <a:lnTo>
                    <a:pt x="2281" y="1978"/>
                  </a:lnTo>
                  <a:lnTo>
                    <a:pt x="2234" y="2024"/>
                  </a:lnTo>
                  <a:lnTo>
                    <a:pt x="2188" y="2069"/>
                  </a:lnTo>
                  <a:lnTo>
                    <a:pt x="2141" y="2115"/>
                  </a:lnTo>
                  <a:lnTo>
                    <a:pt x="2095" y="2160"/>
                  </a:lnTo>
                  <a:lnTo>
                    <a:pt x="2048" y="2217"/>
                  </a:lnTo>
                  <a:lnTo>
                    <a:pt x="2002" y="2274"/>
                  </a:lnTo>
                  <a:lnTo>
                    <a:pt x="1955" y="2331"/>
                  </a:lnTo>
                  <a:lnTo>
                    <a:pt x="1908" y="2388"/>
                  </a:lnTo>
                  <a:lnTo>
                    <a:pt x="1862" y="2445"/>
                  </a:lnTo>
                  <a:lnTo>
                    <a:pt x="1815" y="2502"/>
                  </a:lnTo>
                  <a:lnTo>
                    <a:pt x="1769" y="2558"/>
                  </a:lnTo>
                  <a:lnTo>
                    <a:pt x="1722" y="2615"/>
                  </a:lnTo>
                  <a:lnTo>
                    <a:pt x="1676" y="2672"/>
                  </a:lnTo>
                  <a:lnTo>
                    <a:pt x="1629" y="2729"/>
                  </a:lnTo>
                  <a:lnTo>
                    <a:pt x="1583" y="2765"/>
                  </a:lnTo>
                  <a:lnTo>
                    <a:pt x="1536" y="2801"/>
                  </a:lnTo>
                  <a:lnTo>
                    <a:pt x="1489" y="2838"/>
                  </a:lnTo>
                  <a:lnTo>
                    <a:pt x="1443" y="2874"/>
                  </a:lnTo>
                  <a:lnTo>
                    <a:pt x="1396" y="2910"/>
                  </a:lnTo>
                  <a:lnTo>
                    <a:pt x="1350" y="2946"/>
                  </a:lnTo>
                  <a:lnTo>
                    <a:pt x="1303" y="2982"/>
                  </a:lnTo>
                  <a:lnTo>
                    <a:pt x="1257" y="3018"/>
                  </a:lnTo>
                  <a:lnTo>
                    <a:pt x="1210" y="3055"/>
                  </a:lnTo>
                  <a:lnTo>
                    <a:pt x="1164" y="3091"/>
                  </a:lnTo>
                  <a:lnTo>
                    <a:pt x="1117" y="3148"/>
                  </a:lnTo>
                  <a:lnTo>
                    <a:pt x="1070" y="3206"/>
                  </a:lnTo>
                  <a:lnTo>
                    <a:pt x="1024" y="3263"/>
                  </a:lnTo>
                  <a:lnTo>
                    <a:pt x="977" y="3321"/>
                  </a:lnTo>
                  <a:lnTo>
                    <a:pt x="931" y="3378"/>
                  </a:lnTo>
                  <a:lnTo>
                    <a:pt x="884" y="3436"/>
                  </a:lnTo>
                  <a:lnTo>
                    <a:pt x="838" y="3493"/>
                  </a:lnTo>
                  <a:lnTo>
                    <a:pt x="791" y="3550"/>
                  </a:lnTo>
                  <a:lnTo>
                    <a:pt x="744" y="3608"/>
                  </a:lnTo>
                  <a:lnTo>
                    <a:pt x="698" y="3665"/>
                  </a:lnTo>
                  <a:lnTo>
                    <a:pt x="651" y="3727"/>
                  </a:lnTo>
                  <a:lnTo>
                    <a:pt x="605" y="3789"/>
                  </a:lnTo>
                  <a:lnTo>
                    <a:pt x="558" y="3851"/>
                  </a:lnTo>
                  <a:lnTo>
                    <a:pt x="512" y="3912"/>
                  </a:lnTo>
                  <a:lnTo>
                    <a:pt x="465" y="3974"/>
                  </a:lnTo>
                  <a:lnTo>
                    <a:pt x="419" y="4036"/>
                  </a:lnTo>
                  <a:lnTo>
                    <a:pt x="372" y="4079"/>
                  </a:lnTo>
                  <a:lnTo>
                    <a:pt x="325" y="4110"/>
                  </a:lnTo>
                  <a:lnTo>
                    <a:pt x="279" y="4141"/>
                  </a:lnTo>
                  <a:lnTo>
                    <a:pt x="232" y="4172"/>
                  </a:lnTo>
                  <a:lnTo>
                    <a:pt x="186" y="4207"/>
                  </a:lnTo>
                  <a:lnTo>
                    <a:pt x="139" y="4242"/>
                  </a:lnTo>
                  <a:lnTo>
                    <a:pt x="93" y="4276"/>
                  </a:lnTo>
                  <a:lnTo>
                    <a:pt x="46" y="4303"/>
                  </a:lnTo>
                  <a:lnTo>
                    <a:pt x="0" y="4322"/>
                  </a:lnTo>
                  <a:lnTo>
                    <a:pt x="0" y="4437"/>
                  </a:lnTo>
                  <a:close/>
                </a:path>
              </a:pathLst>
            </a:custGeom>
            <a:noFill/>
            <a:ln w="31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632" y="3864"/>
              <a:ext cx="4656" cy="0"/>
            </a:xfrm>
            <a:custGeom>
              <a:avLst/>
              <a:gdLst>
                <a:gd name="T0" fmla="*/ 0 w 4656"/>
                <a:gd name="T1" fmla="*/ 4656 w 46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656">
                  <a:moveTo>
                    <a:pt x="0" y="0"/>
                  </a:moveTo>
                  <a:lnTo>
                    <a:pt x="465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2705100" y="-599281"/>
            <a:ext cx="5918200" cy="1724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0210" y="1268760"/>
            <a:ext cx="130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Policy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78932" y="1628800"/>
            <a:ext cx="272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Extrapolation of current policies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55976" y="2492896"/>
            <a:ext cx="27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Staged Accession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395288" y="116632"/>
            <a:ext cx="8497192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9pPr>
          </a:lstStyle>
          <a:p>
            <a:r>
              <a:rPr lang="en-GB" sz="2800" b="0" kern="0" dirty="0" smtClean="0">
                <a:solidFill>
                  <a:srgbClr val="007194"/>
                </a:solidFill>
              </a:rPr>
              <a:t>Staged accession (2030-50) to a strong global climate policy regime after unilateral EU (roadmap) action </a:t>
            </a:r>
            <a:endParaRPr lang="en-GB" sz="2800" b="0" kern="0" dirty="0">
              <a:solidFill>
                <a:srgbClr val="007194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47864" y="4470211"/>
            <a:ext cx="17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ROW </a:t>
            </a:r>
            <a:r>
              <a:rPr lang="de-DE" sz="1600" dirty="0" err="1" smtClean="0"/>
              <a:t>transitions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/>
              <a:t> </a:t>
            </a:r>
            <a:r>
              <a:rPr lang="de-DE" sz="1600" dirty="0" smtClean="0"/>
              <a:t>stringent </a:t>
            </a:r>
            <a:r>
              <a:rPr lang="de-DE" sz="1600" dirty="0" err="1" smtClean="0"/>
              <a:t>carbon</a:t>
            </a:r>
            <a:r>
              <a:rPr lang="de-DE" sz="1600" dirty="0" smtClean="0"/>
              <a:t> </a:t>
            </a:r>
            <a:r>
              <a:rPr lang="de-DE" sz="1600" dirty="0" err="1" smtClean="0"/>
              <a:t>pricing</a:t>
            </a:r>
            <a:endParaRPr lang="de-DE" sz="1600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5148064" y="306024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World on „immediate </a:t>
            </a:r>
            <a:r>
              <a:rPr lang="de-DE" sz="1600" dirty="0" err="1" smtClean="0"/>
              <a:t>action</a:t>
            </a:r>
            <a:r>
              <a:rPr lang="de-DE" sz="1600" dirty="0" smtClean="0"/>
              <a:t>“ (</a:t>
            </a:r>
            <a:r>
              <a:rPr lang="de-DE" sz="1600" dirty="0" err="1" smtClean="0"/>
              <a:t>green</a:t>
            </a:r>
            <a:r>
              <a:rPr lang="de-DE" sz="1600" dirty="0" smtClean="0"/>
              <a:t>) </a:t>
            </a:r>
            <a:r>
              <a:rPr lang="de-DE" sz="1600" dirty="0" err="1" smtClean="0"/>
              <a:t>carbon</a:t>
            </a:r>
            <a:r>
              <a:rPr lang="de-DE" sz="1600" dirty="0" smtClean="0"/>
              <a:t> </a:t>
            </a:r>
            <a:r>
              <a:rPr lang="de-DE" sz="1600" dirty="0" err="1" smtClean="0"/>
              <a:t>pricing</a:t>
            </a:r>
            <a:r>
              <a:rPr lang="de-DE" sz="1600" dirty="0" smtClean="0"/>
              <a:t> </a:t>
            </a:r>
            <a:r>
              <a:rPr lang="de-DE" sz="1600" dirty="0" err="1" smtClean="0"/>
              <a:t>trajectory</a:t>
            </a:r>
            <a:endParaRPr lang="de-DE" sz="1600" dirty="0" smtClean="0"/>
          </a:p>
        </p:txBody>
      </p:sp>
      <p:sp>
        <p:nvSpPr>
          <p:cNvPr id="96" name="TextBox 95"/>
          <p:cNvSpPr txBox="1"/>
          <p:nvPr/>
        </p:nvSpPr>
        <p:spPr>
          <a:xfrm>
            <a:off x="1331640" y="3645024"/>
            <a:ext cx="210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EU </a:t>
            </a:r>
            <a:r>
              <a:rPr lang="de-DE" sz="1600" dirty="0" err="1" smtClean="0"/>
              <a:t>adopts</a:t>
            </a:r>
            <a:r>
              <a:rPr lang="de-DE" sz="1600" dirty="0" smtClean="0"/>
              <a:t> </a:t>
            </a:r>
            <a:r>
              <a:rPr lang="de-DE" sz="1600" dirty="0" err="1" smtClean="0"/>
              <a:t>roadmap</a:t>
            </a:r>
            <a:r>
              <a:rPr lang="de-DE" sz="1600" dirty="0" smtClean="0"/>
              <a:t>, ROW </a:t>
            </a:r>
            <a:r>
              <a:rPr lang="de-DE" sz="1600" dirty="0" err="1" smtClean="0"/>
              <a:t>follows</a:t>
            </a:r>
            <a:r>
              <a:rPr lang="de-DE" sz="1600" dirty="0" smtClean="0"/>
              <a:t> </a:t>
            </a:r>
            <a:r>
              <a:rPr lang="de-DE" sz="1600" dirty="0" err="1" smtClean="0"/>
              <a:t>reference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policy</a:t>
            </a:r>
            <a:r>
              <a:rPr lang="de-DE" sz="1600" dirty="0" smtClean="0"/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979712" y="2909788"/>
            <a:ext cx="0" cy="7265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V="1">
            <a:off x="2339752" y="2782788"/>
            <a:ext cx="0" cy="8686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 flipV="1">
            <a:off x="3851920" y="3832918"/>
            <a:ext cx="8522" cy="6733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2699792" y="2690713"/>
            <a:ext cx="11336" cy="954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3059832" y="2554188"/>
            <a:ext cx="0" cy="1097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4139952" y="3963019"/>
            <a:ext cx="0" cy="546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4427984" y="4152303"/>
            <a:ext cx="0" cy="3632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H="1" flipV="1">
            <a:off x="4705028" y="4261069"/>
            <a:ext cx="10988" cy="2544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3563888" y="3455888"/>
            <a:ext cx="8522" cy="1053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5292080" y="3682915"/>
            <a:ext cx="8522" cy="3221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6012160" y="3671843"/>
            <a:ext cx="8522" cy="750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6722280" y="3671843"/>
            <a:ext cx="8522" cy="11905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7452320" y="3671843"/>
            <a:ext cx="8522" cy="14096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8100392" y="3671843"/>
            <a:ext cx="8522" cy="16001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123728" y="6021288"/>
            <a:ext cx="453650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400" b="0" dirty="0"/>
              <a:t>Kriegler et al. (</a:t>
            </a:r>
            <a:r>
              <a:rPr lang="de-DE" altLang="en-US" sz="1400" b="0" dirty="0" smtClean="0"/>
              <a:t>2014) </a:t>
            </a:r>
            <a:r>
              <a:rPr lang="en-US" altLang="en-US" sz="1400" b="0" dirty="0"/>
              <a:t>Tech. For. &amp; Soc. </a:t>
            </a:r>
            <a:r>
              <a:rPr lang="en-US" altLang="en-US" sz="1400" b="0" dirty="0" smtClean="0"/>
              <a:t>Change</a:t>
            </a:r>
            <a:endParaRPr lang="en-US" altLang="en-US" sz="1400" b="0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424862" cy="706437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staged</a:t>
            </a:r>
            <a:r>
              <a:rPr lang="de-DE" dirty="0" smtClean="0"/>
              <a:t> </a:t>
            </a:r>
            <a:r>
              <a:rPr lang="de-DE" dirty="0" err="1" smtClean="0"/>
              <a:t>accession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848872" cy="4616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Global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warming</a:t>
            </a:r>
            <a:r>
              <a:rPr lang="de-DE" dirty="0" smtClean="0"/>
              <a:t>                     2</a:t>
            </a:r>
            <a:r>
              <a:rPr lang="de-DE" baseline="30000" dirty="0" smtClean="0"/>
              <a:t>o</a:t>
            </a:r>
            <a:r>
              <a:rPr lang="de-DE" dirty="0" smtClean="0"/>
              <a:t>C </a:t>
            </a:r>
            <a:r>
              <a:rPr lang="de-DE" dirty="0" err="1" smtClean="0"/>
              <a:t>exceedance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1" y="1726470"/>
            <a:ext cx="4529237" cy="39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464496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1052737"/>
            <a:ext cx="4572000" cy="46805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52736"/>
            <a:ext cx="4572000" cy="46805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771" y="5301208"/>
            <a:ext cx="64741" cy="335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87624" y="1844824"/>
            <a:ext cx="4320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1844824"/>
            <a:ext cx="4320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35696" y="5877272"/>
            <a:ext cx="52565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400" b="0" dirty="0" smtClean="0"/>
              <a:t>Schaeffer </a:t>
            </a:r>
            <a:r>
              <a:rPr lang="de-DE" altLang="en-US" sz="1400" b="0" dirty="0"/>
              <a:t>et al. (</a:t>
            </a:r>
            <a:r>
              <a:rPr lang="de-DE" altLang="en-US" sz="1400" b="0" dirty="0" smtClean="0"/>
              <a:t>2014) </a:t>
            </a:r>
            <a:r>
              <a:rPr lang="en-US" altLang="en-US" sz="1400" b="0" dirty="0"/>
              <a:t>Tech. For. &amp; Soc. Change, forthcoming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691680" y="5877272"/>
            <a:ext cx="745232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/>
          <a:stretch/>
        </p:blipFill>
        <p:spPr>
          <a:xfrm rot="16200000">
            <a:off x="3029930" y="650591"/>
            <a:ext cx="6624736" cy="541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7944" y="1070441"/>
            <a:ext cx="4896098" cy="55989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9388" y="1124744"/>
            <a:ext cx="3744540" cy="4662815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en-US" sz="2000" b="1" dirty="0"/>
              <a:t>The </a:t>
            </a:r>
            <a:r>
              <a:rPr lang="de-DE" altLang="en-US" sz="2000" b="1" dirty="0" smtClean="0"/>
              <a:t>2°</a:t>
            </a:r>
            <a:r>
              <a:rPr lang="de-DE" altLang="en-US" sz="2000" b="1" dirty="0" smtClean="0"/>
              <a:t>C </a:t>
            </a:r>
            <a:r>
              <a:rPr lang="de-DE" altLang="en-US" sz="2000" b="1" dirty="0"/>
              <a:t>target </a:t>
            </a:r>
            <a:r>
              <a:rPr lang="de-DE" altLang="en-US" sz="2000" b="1" dirty="0" smtClean="0"/>
              <a:t>is likely surpassed temporarily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en-US" sz="1600" dirty="0" err="1" smtClean="0"/>
              <a:t>peak</a:t>
            </a:r>
            <a:r>
              <a:rPr lang="de-DE" altLang="en-US" sz="1600" dirty="0" smtClean="0"/>
              <a:t> &amp; </a:t>
            </a:r>
            <a:r>
              <a:rPr lang="de-DE" altLang="en-US" sz="1600" dirty="0" err="1" smtClean="0"/>
              <a:t>decline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temperature</a:t>
            </a:r>
            <a:r>
              <a:rPr lang="de-DE" altLang="en-US" sz="1600" dirty="0" smtClean="0"/>
              <a:t> due </a:t>
            </a:r>
            <a:r>
              <a:rPr lang="de-DE" altLang="en-US" sz="1600" dirty="0" err="1" smtClean="0"/>
              <a:t>to</a:t>
            </a:r>
            <a:r>
              <a:rPr lang="de-DE" altLang="en-US" sz="1600" dirty="0" smtClean="0"/>
              <a:t> negative CO2 </a:t>
            </a:r>
            <a:r>
              <a:rPr lang="de-DE" altLang="en-US" sz="1600" dirty="0" err="1" smtClean="0"/>
              <a:t>emissions</a:t>
            </a:r>
            <a:r>
              <a:rPr lang="de-DE" altLang="en-US" sz="1600" dirty="0" smtClean="0"/>
              <a:t> in 2100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en-US" sz="1600" dirty="0" smtClean="0"/>
              <a:t>45-80% </a:t>
            </a:r>
            <a:r>
              <a:rPr lang="de-DE" altLang="en-US" sz="1600" dirty="0" err="1" smtClean="0"/>
              <a:t>exceedance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probability</a:t>
            </a:r>
            <a:endParaRPr lang="de-DE" altLang="en-US" sz="16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1600" dirty="0" smtClean="0"/>
              <a:t>exceedance likely by 0.5°C </a:t>
            </a:r>
            <a:r>
              <a:rPr lang="de-DE" altLang="en-US" sz="1600" dirty="0"/>
              <a:t>or </a:t>
            </a:r>
            <a:r>
              <a:rPr lang="de-DE" altLang="en-US" sz="1600" dirty="0" smtClean="0"/>
              <a:t>less</a:t>
            </a:r>
            <a:endParaRPr lang="de-DE" altLang="en-US" sz="16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en-US" sz="2000" b="1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en-US" sz="2000" b="1" dirty="0" smtClean="0"/>
              <a:t>Warming </a:t>
            </a:r>
            <a:r>
              <a:rPr lang="de-DE" altLang="en-US" sz="2000" b="1" dirty="0"/>
              <a:t>can </a:t>
            </a:r>
            <a:r>
              <a:rPr lang="de-DE" altLang="en-US" sz="2000" b="1" dirty="0" smtClean="0"/>
              <a:t>still be </a:t>
            </a:r>
            <a:r>
              <a:rPr lang="de-DE" altLang="en-US" sz="2000" b="1" dirty="0"/>
              <a:t>reduced </a:t>
            </a:r>
            <a:r>
              <a:rPr lang="de-DE" altLang="en-US" sz="2000" b="1" dirty="0" smtClean="0"/>
              <a:t>by more than 1°C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en-US" sz="1600" dirty="0" smtClean="0"/>
              <a:t>relative </a:t>
            </a:r>
            <a:r>
              <a:rPr lang="de-DE" altLang="en-US" sz="1600" dirty="0"/>
              <a:t>t</a:t>
            </a:r>
            <a:r>
              <a:rPr lang="de-DE" altLang="en-US" sz="1600" dirty="0" smtClean="0"/>
              <a:t>o reference policy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en-US" sz="2000" b="1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en-US" sz="2000" b="1" dirty="0" err="1" smtClean="0"/>
              <a:t>Signalling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effect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of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early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mover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action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is</a:t>
            </a:r>
            <a:r>
              <a:rPr lang="de-DE" altLang="en-US" sz="2000" b="1" dirty="0" smtClean="0"/>
              <a:t> </a:t>
            </a:r>
            <a:r>
              <a:rPr lang="de-DE" altLang="en-US" sz="2000" b="1" dirty="0" err="1" smtClean="0"/>
              <a:t>key</a:t>
            </a:r>
            <a:endParaRPr lang="de-DE" altLang="en-US" sz="2000" b="1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en-US" sz="1600" dirty="0" err="1" smtClean="0"/>
              <a:t>If</a:t>
            </a:r>
            <a:r>
              <a:rPr lang="de-DE" altLang="en-US" sz="1600" dirty="0" smtClean="0"/>
              <a:t> ROW </a:t>
            </a:r>
            <a:r>
              <a:rPr lang="de-DE" altLang="en-US" sz="1600" dirty="0" err="1" smtClean="0"/>
              <a:t>does</a:t>
            </a:r>
            <a:r>
              <a:rPr lang="de-DE" altLang="en-US" sz="1600" dirty="0" smtClean="0"/>
              <a:t> not </a:t>
            </a:r>
            <a:r>
              <a:rPr lang="de-DE" altLang="en-US" sz="1600" dirty="0" err="1" smtClean="0"/>
              <a:t>increase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ambition</a:t>
            </a:r>
            <a:r>
              <a:rPr lang="de-DE" altLang="en-US" sz="1600" dirty="0" smtClean="0"/>
              <a:t>, </a:t>
            </a:r>
            <a:r>
              <a:rPr lang="de-DE" altLang="en-US" sz="1600" dirty="0" err="1" smtClean="0"/>
              <a:t>early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action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has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no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warming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benefit</a:t>
            </a:r>
            <a:endParaRPr lang="de-DE" altLang="en-US" sz="1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260648"/>
            <a:ext cx="8424862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9pPr>
          </a:lstStyle>
          <a:p>
            <a:r>
              <a:rPr lang="en-US" b="0" kern="0" dirty="0" smtClean="0">
                <a:solidFill>
                  <a:srgbClr val="007194"/>
                </a:solidFill>
              </a:rPr>
              <a:t>Impact of staged accession on global warming</a:t>
            </a:r>
            <a:endParaRPr lang="en-US" b="0" kern="0" dirty="0">
              <a:solidFill>
                <a:srgbClr val="0071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94928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Reduction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warming</a:t>
            </a:r>
            <a:r>
              <a:rPr lang="de-DE" b="1" dirty="0" smtClean="0"/>
              <a:t> in 2100 </a:t>
            </a:r>
          </a:p>
          <a:p>
            <a:r>
              <a:rPr lang="de-DE" b="1" dirty="0" smtClean="0"/>
              <a:t>relative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reference</a:t>
            </a:r>
            <a:r>
              <a:rPr lang="de-DE" b="1" dirty="0" smtClean="0"/>
              <a:t> </a:t>
            </a:r>
            <a:r>
              <a:rPr lang="de-DE" b="1" dirty="0" err="1" smtClean="0"/>
              <a:t>policy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83968" y="2196076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Immediate</a:t>
            </a:r>
          </a:p>
          <a:p>
            <a:pPr algn="ctr"/>
            <a:r>
              <a:rPr lang="de-DE" sz="1600" dirty="0"/>
              <a:t>A</a:t>
            </a:r>
            <a:r>
              <a:rPr lang="de-DE" sz="1600" dirty="0" smtClean="0"/>
              <a:t>ction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41369" y="2243008"/>
            <a:ext cx="1813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Staged</a:t>
            </a:r>
            <a:r>
              <a:rPr lang="de-DE" sz="1600" dirty="0" smtClean="0"/>
              <a:t> </a:t>
            </a:r>
            <a:r>
              <a:rPr lang="de-DE" sz="1600" dirty="0" err="1" smtClean="0"/>
              <a:t>Accession</a:t>
            </a:r>
            <a:endParaRPr lang="de-DE" sz="1600" dirty="0" smtClean="0"/>
          </a:p>
          <a:p>
            <a:pPr algn="ctr"/>
            <a:r>
              <a:rPr lang="de-DE" sz="1600" dirty="0" smtClean="0"/>
              <a:t>(EU </a:t>
            </a:r>
            <a:r>
              <a:rPr lang="de-DE" sz="1600" dirty="0" err="1" smtClean="0"/>
              <a:t>first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317233" y="2243008"/>
            <a:ext cx="1813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Staged</a:t>
            </a:r>
            <a:r>
              <a:rPr lang="de-DE" sz="1600" dirty="0" smtClean="0"/>
              <a:t> </a:t>
            </a:r>
            <a:r>
              <a:rPr lang="de-DE" sz="1600" dirty="0" err="1" smtClean="0"/>
              <a:t>Accession</a:t>
            </a:r>
            <a:endParaRPr lang="de-DE" sz="1600" dirty="0" smtClean="0"/>
          </a:p>
          <a:p>
            <a:pPr algn="ctr"/>
            <a:r>
              <a:rPr lang="de-DE" sz="1600" dirty="0" smtClean="0"/>
              <a:t>(EU + China </a:t>
            </a:r>
            <a:r>
              <a:rPr lang="de-DE" sz="1600" dirty="0" err="1" smtClean="0"/>
              <a:t>first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7456399" y="2128780"/>
            <a:ext cx="2205096" cy="3410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7267227" y="4910238"/>
            <a:ext cx="2583435" cy="3410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2895600" cy="365125"/>
          </a:xfrm>
        </p:spPr>
        <p:txBody>
          <a:bodyPr/>
          <a:lstStyle/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0407"/>
            <a:ext cx="4866035" cy="324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424862" cy="7064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What difference from early action by China?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10" y="908720"/>
            <a:ext cx="8640886" cy="2304256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20-30% less</a:t>
            </a:r>
            <a:r>
              <a:rPr lang="de-DE" sz="2000" dirty="0"/>
              <a:t> </a:t>
            </a:r>
            <a:r>
              <a:rPr lang="de-DE" sz="2000" dirty="0" smtClean="0"/>
              <a:t>„excess“ emissions until 2050 </a:t>
            </a:r>
            <a:br>
              <a:rPr lang="de-DE" sz="2000" dirty="0" smtClean="0"/>
            </a:br>
            <a:r>
              <a:rPr lang="de-DE" sz="2000" dirty="0" smtClean="0"/>
              <a:t>5-10% higher probability of meeting 2</a:t>
            </a:r>
            <a:r>
              <a:rPr lang="de-DE" sz="2000" baseline="30000" dirty="0" smtClean="0"/>
              <a:t>o</a:t>
            </a:r>
            <a:r>
              <a:rPr lang="de-DE" sz="2000" dirty="0" smtClean="0"/>
              <a:t>C target</a:t>
            </a:r>
          </a:p>
          <a:p>
            <a:pPr>
              <a:spcBef>
                <a:spcPts val="3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clear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 on EU </a:t>
            </a:r>
            <a:r>
              <a:rPr lang="de-DE" sz="2000" dirty="0" err="1" smtClean="0"/>
              <a:t>mitigation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costs</a:t>
            </a:r>
            <a:r>
              <a:rPr lang="de-DE" sz="2000" dirty="0" smtClean="0"/>
              <a:t> </a:t>
            </a:r>
            <a:r>
              <a:rPr lang="de-DE" sz="2000" b="0" dirty="0" smtClean="0"/>
              <a:t>(</a:t>
            </a:r>
            <a:r>
              <a:rPr lang="de-DE" sz="2000" b="0" dirty="0" err="1" smtClean="0"/>
              <a:t>largely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unaffected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most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models</a:t>
            </a:r>
            <a:r>
              <a:rPr lang="de-DE" sz="2000" b="0" dirty="0" smtClean="0"/>
              <a:t>)</a:t>
            </a:r>
            <a:endParaRPr lang="en-US" sz="2000" b="0" dirty="0" smtClean="0"/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Considerable impact on 2010-2030 carbon leakage</a:t>
            </a:r>
            <a:r>
              <a:rPr lang="en-US" sz="2000" b="0" dirty="0"/>
              <a:t> </a:t>
            </a:r>
            <a:r>
              <a:rPr lang="en-US" sz="2000" b="0" dirty="0" smtClean="0"/>
              <a:t>                            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1800" b="0" dirty="0" smtClean="0"/>
              <a:t>e.g., according to GEM-E3, industry emissions leakage would be reduced from 22% </a:t>
            </a:r>
            <a:br>
              <a:rPr lang="en-US" sz="1800" b="0" dirty="0" smtClean="0"/>
            </a:br>
            <a:r>
              <a:rPr lang="en-US" sz="1800" b="0" dirty="0" smtClean="0"/>
              <a:t>(EU acting alone) to 2% if EU and China acted together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r="8112"/>
          <a:stretch/>
        </p:blipFill>
        <p:spPr>
          <a:xfrm>
            <a:off x="4651512" y="3280407"/>
            <a:ext cx="4206241" cy="3244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3140968"/>
            <a:ext cx="8928992" cy="338437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83568" y="4374000"/>
            <a:ext cx="3744416" cy="1256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52400" y="3281010"/>
            <a:ext cx="8812088" cy="219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4340" y="3212976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EU </a:t>
            </a:r>
            <a:r>
              <a:rPr lang="de-DE" dirty="0" err="1" smtClean="0"/>
              <a:t>alone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3212976"/>
            <a:ext cx="12426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EU+China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004000" y="5058000"/>
            <a:ext cx="3780000" cy="86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>
          <a:xfrm>
            <a:off x="4458287" y="3284984"/>
            <a:ext cx="4578209" cy="3416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424862" cy="100811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Carbon lock-in in late mover countries persist beyond 2050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02" y="1340768"/>
            <a:ext cx="8424862" cy="1514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b="0" dirty="0" smtClean="0"/>
              <a:t>Long-term effect of lock-in: for a given level of carbon pricing, emissions remain higher than they would be after early action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0" dirty="0" smtClean="0"/>
              <a:t>Even though near-term “excess” emissions are not compensated, stranded fossil fuel capacity can occur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3990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100" dirty="0">
                <a:latin typeface="+mn-lt"/>
              </a:rPr>
              <a:t>Transitional challenges are </a:t>
            </a:r>
            <a:r>
              <a:rPr lang="de-DE" sz="2100" dirty="0" smtClean="0">
                <a:latin typeface="+mn-lt"/>
              </a:rPr>
              <a:t>higher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100" dirty="0" smtClean="0">
                <a:latin typeface="+mn-lt"/>
              </a:rPr>
              <a:t>Long-term </a:t>
            </a:r>
            <a:r>
              <a:rPr lang="de-DE" sz="2100" dirty="0">
                <a:latin typeface="+mn-lt"/>
              </a:rPr>
              <a:t>costs may not be affected under idealized assumptions, but larger institutional challenges </a:t>
            </a:r>
            <a:r>
              <a:rPr lang="de-DE" sz="2100" dirty="0" smtClean="0">
                <a:latin typeface="+mn-lt"/>
              </a:rPr>
              <a:t/>
            </a:r>
            <a:br>
              <a:rPr lang="de-DE" sz="2100" dirty="0" smtClean="0">
                <a:latin typeface="+mn-lt"/>
              </a:rPr>
            </a:br>
            <a:r>
              <a:rPr lang="de-DE" sz="2100" dirty="0" smtClean="0">
                <a:latin typeface="+mn-lt"/>
              </a:rPr>
              <a:t>(</a:t>
            </a:r>
            <a:r>
              <a:rPr lang="de-DE" sz="2100" dirty="0">
                <a:latin typeface="+mn-lt"/>
              </a:rPr>
              <a:t>larger carbon market) </a:t>
            </a:r>
            <a:endParaRPr lang="en-US" sz="21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100" dirty="0">
                <a:latin typeface="+mn-lt"/>
              </a:rPr>
              <a:t>C</a:t>
            </a:r>
            <a:r>
              <a:rPr lang="de-DE" sz="2100" dirty="0" smtClean="0">
                <a:latin typeface="+mn-lt"/>
              </a:rPr>
              <a:t>o-</a:t>
            </a:r>
            <a:r>
              <a:rPr lang="de-DE" sz="2100" dirty="0" err="1" smtClean="0">
                <a:latin typeface="+mn-lt"/>
              </a:rPr>
              <a:t>benefits</a:t>
            </a:r>
            <a:r>
              <a:rPr lang="de-DE" sz="2100" dirty="0" smtClean="0">
                <a:latin typeface="+mn-lt"/>
              </a:rPr>
              <a:t> </a:t>
            </a:r>
            <a:r>
              <a:rPr lang="de-DE" sz="2100" dirty="0">
                <a:latin typeface="+mn-lt"/>
              </a:rPr>
              <a:t>(e.g. air quality) play </a:t>
            </a:r>
            <a:r>
              <a:rPr lang="de-DE" sz="2100" dirty="0" smtClean="0">
                <a:latin typeface="+mn-lt"/>
              </a:rPr>
              <a:t>can </a:t>
            </a:r>
            <a:r>
              <a:rPr lang="de-DE" sz="2100" dirty="0">
                <a:latin typeface="+mn-lt"/>
              </a:rPr>
              <a:t>provide additional incentives not to delay </a:t>
            </a:r>
            <a:r>
              <a:rPr lang="de-DE" sz="2100" dirty="0" smtClean="0">
                <a:latin typeface="+mn-lt"/>
              </a:rPr>
              <a:t>action</a:t>
            </a:r>
            <a:endParaRPr lang="en-US" sz="21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984" y="2924944"/>
            <a:ext cx="4608512" cy="381642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0072" y="3009726"/>
            <a:ext cx="295232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Cumulative</a:t>
            </a:r>
            <a:r>
              <a:rPr lang="de-DE" dirty="0" smtClean="0">
                <a:latin typeface="+mn-lt"/>
              </a:rPr>
              <a:t> CO</a:t>
            </a:r>
            <a:r>
              <a:rPr lang="de-DE" baseline="-25000" dirty="0" smtClean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excess</a:t>
            </a:r>
            <a:endParaRPr lang="de-DE" dirty="0">
              <a:latin typeface="+mn-lt"/>
            </a:endParaRPr>
          </a:p>
          <a:p>
            <a:r>
              <a:rPr lang="de-DE" dirty="0" err="1" smtClean="0">
                <a:latin typeface="+mn-lt"/>
              </a:rPr>
              <a:t>emissions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staged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accession</a:t>
            </a:r>
            <a:r>
              <a:rPr lang="de-DE" dirty="0" smtClean="0">
                <a:latin typeface="+mn-lt"/>
              </a:rPr>
              <a:t> vs. immediate </a:t>
            </a:r>
            <a:r>
              <a:rPr lang="de-DE" dirty="0" err="1" smtClean="0">
                <a:latin typeface="+mn-lt"/>
              </a:rPr>
              <a:t>action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376" y="6453336"/>
            <a:ext cx="2895600" cy="365125"/>
          </a:xfrm>
        </p:spPr>
        <p:txBody>
          <a:bodyPr/>
          <a:lstStyle/>
          <a:p>
            <a:pPr algn="ctr"/>
            <a:r>
              <a:rPr lang="de-DE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0333"/>
            <a:ext cx="799782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Special Issue papers on staged accession: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Technological Forecasting and Social Change</a:t>
            </a:r>
            <a:r>
              <a:rPr lang="en-US" sz="2000" dirty="0" smtClean="0"/>
              <a:t>, 2014)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7997825" cy="487558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Kriegler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or breaking climate targets: The AMPERE study on staged accession scenarios for climate policy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Schwanitz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implications of initiating immediate climate change mitigation - A potential for co-benefits?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Bauer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n-US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mitigation and fossil fuel markets: Dynamic and international aspects of climate policies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Schaeffer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Mid- and long-term climate projections for fragmented and delayed-action scenarios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Currás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Carbon leakage in a fragmented climate regime:  the dynamic response of global energy markets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Marcucci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Induced technological change in moderate and fragmented climate change mitigation regimes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Paroussos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carbon leakage through the industry channel: The EU perspective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Otto et al.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fragmented emission reduction regimes on the energy market and on CO</a:t>
            </a:r>
            <a:r>
              <a:rPr lang="en-US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 related to land use: a case study with China and the European Union as first movers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78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AMPERE Scenarios Database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https://secure.iiasa.ac.at/web-apps/ene/AMPEREDB/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42"/>
          <a:stretch>
            <a:fillRect/>
          </a:stretch>
        </p:blipFill>
        <p:spPr bwMode="auto">
          <a:xfrm>
            <a:off x="251520" y="1466891"/>
            <a:ext cx="8712968" cy="52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3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Acknowledgement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information presented here reflects only the authors’ views. The European Union is not liable for any use that may be made of the information contained herein. 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95288" y="2636838"/>
            <a:ext cx="8424862" cy="2160314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de-DE" sz="4000" b="1" dirty="0" smtClean="0">
                <a:solidFill>
                  <a:srgbClr val="007194"/>
                </a:solidFill>
              </a:rPr>
              <a:t>Thank You</a:t>
            </a:r>
          </a:p>
          <a:p>
            <a:pPr marL="0" indent="0" algn="ctr">
              <a:buFontTx/>
              <a:buNone/>
            </a:pPr>
            <a:endParaRPr lang="de-DE" sz="4000" b="1" dirty="0">
              <a:solidFill>
                <a:srgbClr val="007194"/>
              </a:solidFill>
            </a:endParaRPr>
          </a:p>
          <a:p>
            <a:pPr marL="0" indent="0" algn="ctr">
              <a:buFontTx/>
              <a:buNone/>
            </a:pPr>
            <a:r>
              <a:rPr lang="de-DE" sz="2400" b="1" dirty="0" smtClean="0">
                <a:solidFill>
                  <a:srgbClr val="007194"/>
                </a:solidFill>
              </a:rPr>
              <a:t>More information on AMPERE:  </a:t>
            </a:r>
            <a:r>
              <a:rPr lang="de-DE" sz="2400" b="1" u="sng" dirty="0" smtClean="0">
                <a:solidFill>
                  <a:srgbClr val="007194"/>
                </a:solidFill>
              </a:rPr>
              <a:t>ampere-project.eu</a:t>
            </a:r>
            <a:endParaRPr lang="en-US" sz="2400" b="1" u="sng" dirty="0" smtClean="0">
              <a:solidFill>
                <a:srgbClr val="00719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Key findings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Countries face a trade-off between early vs. delayed action on </a:t>
            </a:r>
            <a:r>
              <a:rPr lang="de-DE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lang="de-DE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climate targets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  <a:solidFill>
            <a:srgbClr val="FFFF00">
              <a:alpha val="34902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en-US" sz="2900" dirty="0">
                <a:cs typeface="Calibri" panose="020F0502020204030204" pitchFamily="34" charset="0"/>
              </a:rPr>
              <a:t>Regions need to strengthen action at some point to reach climate targets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en-US" sz="29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en-US" sz="2900" dirty="0">
                <a:cs typeface="Calibri" panose="020F0502020204030204" pitchFamily="34" charset="0"/>
              </a:rPr>
              <a:t>Early movers have higher near term mitigation costs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en-US" sz="29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en-US" sz="2900" dirty="0">
                <a:cs typeface="Calibri" panose="020F0502020204030204" pitchFamily="34" charset="0"/>
              </a:rPr>
              <a:t>Late movers face higher transitional impacts later on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en-US" sz="29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en-US" sz="2900" dirty="0">
                <a:cs typeface="Calibri" panose="020F0502020204030204" pitchFamily="34" charset="0"/>
              </a:rPr>
              <a:t>Co-benefits can play large role </a:t>
            </a:r>
            <a:r>
              <a:rPr lang="de-DE" altLang="en-US" sz="2900" dirty="0" smtClean="0">
                <a:cs typeface="Calibri" panose="020F0502020204030204" pitchFamily="34" charset="0"/>
              </a:rPr>
              <a:t/>
            </a:r>
            <a:br>
              <a:rPr lang="de-DE" altLang="en-US" sz="2900" dirty="0" smtClean="0">
                <a:cs typeface="Calibri" panose="020F0502020204030204" pitchFamily="34" charset="0"/>
              </a:rPr>
            </a:br>
            <a:r>
              <a:rPr lang="de-DE" altLang="en-US" sz="2900" dirty="0" smtClean="0">
                <a:cs typeface="Calibri" panose="020F0502020204030204" pitchFamily="34" charset="0"/>
              </a:rPr>
              <a:t>(</a:t>
            </a:r>
            <a:r>
              <a:rPr lang="de-DE" altLang="en-US" sz="2900" dirty="0">
                <a:cs typeface="Calibri" panose="020F0502020204030204" pitchFamily="34" charset="0"/>
              </a:rPr>
              <a:t>e.g. air quality)</a:t>
            </a:r>
          </a:p>
          <a:p>
            <a:endParaRPr lang="en-US" dirty="0"/>
          </a:p>
        </p:txBody>
      </p:sp>
      <p:pic>
        <p:nvPicPr>
          <p:cNvPr id="6" name="Picture 6" descr="M:\WP6_Dissemination\AMPERE_policy_brief\Figures\WP3\Fig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8089"/>
          <a:stretch>
            <a:fillRect/>
          </a:stretch>
        </p:blipFill>
        <p:spPr bwMode="auto">
          <a:xfrm>
            <a:off x="3779838" y="1772816"/>
            <a:ext cx="53641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08400" y="1700436"/>
            <a:ext cx="5329238" cy="396081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8013" cy="1079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de-DE" altLang="en-US" sz="3200" dirty="0" smtClean="0">
                <a:cs typeface="+mj-cs"/>
              </a:rPr>
              <a:t>EU </a:t>
            </a:r>
            <a:r>
              <a:rPr lang="de-DE" altLang="en-US" sz="3200" dirty="0" err="1" smtClean="0">
                <a:cs typeface="+mj-cs"/>
              </a:rPr>
              <a:t>can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afford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to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unilaterally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commit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to</a:t>
            </a:r>
            <a:r>
              <a:rPr lang="de-DE" altLang="en-US" sz="3200" dirty="0" smtClean="0">
                <a:cs typeface="+mj-cs"/>
              </a:rPr>
              <a:t> stringent </a:t>
            </a:r>
            <a:r>
              <a:rPr lang="de-DE" altLang="en-US" sz="3200" dirty="0" err="1" smtClean="0">
                <a:cs typeface="+mj-cs"/>
              </a:rPr>
              <a:t>emissions</a:t>
            </a:r>
            <a:r>
              <a:rPr lang="de-DE" altLang="en-US" sz="3200" dirty="0" smtClean="0">
                <a:cs typeface="+mj-cs"/>
              </a:rPr>
              <a:t> </a:t>
            </a:r>
            <a:r>
              <a:rPr lang="de-DE" altLang="en-US" sz="3200" dirty="0" err="1" smtClean="0">
                <a:cs typeface="+mj-cs"/>
              </a:rPr>
              <a:t>reductions</a:t>
            </a:r>
            <a:r>
              <a:rPr lang="de-DE" altLang="en-US" sz="3200" dirty="0" smtClean="0">
                <a:cs typeface="+mj-cs"/>
              </a:rPr>
              <a:t> </a:t>
            </a:r>
            <a:endParaRPr lang="en-US" altLang="en-US" sz="3200" dirty="0" smtClean="0">
              <a:cs typeface="+mj-cs"/>
            </a:endParaRPr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9"/>
          <a:stretch/>
        </p:blipFill>
        <p:spPr>
          <a:xfrm>
            <a:off x="3492500" y="1700436"/>
            <a:ext cx="5545138" cy="4325937"/>
          </a:xfrm>
        </p:spPr>
      </p:pic>
      <p:sp>
        <p:nvSpPr>
          <p:cNvPr id="7" name="Rectangle 6"/>
          <p:cNvSpPr/>
          <p:nvPr/>
        </p:nvSpPr>
        <p:spPr>
          <a:xfrm>
            <a:off x="3708400" y="1700436"/>
            <a:ext cx="5329238" cy="396081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51346" y="1988840"/>
            <a:ext cx="3384550" cy="3322638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EU Roadmap </a:t>
            </a:r>
            <a:r>
              <a:rPr lang="de-DE" altLang="en-US" sz="2000" dirty="0"/>
              <a:t/>
            </a:r>
            <a:br>
              <a:rPr lang="de-DE" altLang="en-US" sz="2000" dirty="0"/>
            </a:br>
            <a:r>
              <a:rPr lang="de-DE" altLang="en-US" sz="1800" dirty="0"/>
              <a:t>(-40/-80% in 2030/50)  </a:t>
            </a:r>
            <a:r>
              <a:rPr lang="de-DE" altLang="en-US" sz="2000" b="1" dirty="0"/>
              <a:t>moderately stronger than reference policy                </a:t>
            </a:r>
            <a:r>
              <a:rPr lang="de-DE" altLang="en-US" sz="1800" dirty="0"/>
              <a:t>(-30/-40% in 2030/50)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Only moderate costs of adopting the roadmap        </a:t>
            </a:r>
            <a:r>
              <a:rPr lang="de-DE" altLang="en-US" sz="1800" dirty="0"/>
              <a:t>(0-0.8 percentage points higher than in reference case)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Signalling commitment to ambitious climate targets will bring large climate benefits if others follow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846858"/>
            <a:ext cx="5111750" cy="3729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1275" y="1700808"/>
            <a:ext cx="5184775" cy="41052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3663" y="3284959"/>
            <a:ext cx="576262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011863" y="5400000"/>
            <a:ext cx="1439862" cy="2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95536" y="1600200"/>
            <a:ext cx="3394075" cy="4525963"/>
          </a:xfrm>
          <a:solidFill>
            <a:srgbClr val="FFFF00">
              <a:alpha val="34902"/>
            </a:srgbClr>
          </a:solidFill>
        </p:spPr>
        <p:txBody>
          <a:bodyPr>
            <a:normAutofit/>
          </a:bodyPr>
          <a:lstStyle/>
          <a:p>
            <a:pPr marL="355600" indent="-355600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1900" b="1" dirty="0"/>
              <a:t>Signalling effect of early mover action is key. </a:t>
            </a:r>
          </a:p>
          <a:p>
            <a:pPr marL="355600" lvl="1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de-DE" altLang="en-US" sz="1700" dirty="0"/>
              <a:t>Without staged accession by major emitters, no warming benefit. </a:t>
            </a:r>
          </a:p>
          <a:p>
            <a:pPr marL="355600" lvl="1" indent="-35560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1500" b="1" dirty="0"/>
          </a:p>
          <a:p>
            <a:pPr marL="355600" indent="-355600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1900" b="1" dirty="0"/>
              <a:t>EU roadmap can be a signal, </a:t>
            </a:r>
          </a:p>
          <a:p>
            <a:pPr marL="355600" lvl="1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de-DE" altLang="en-US" sz="1700" dirty="0"/>
              <a:t>since it is consistent with EU action in 2</a:t>
            </a:r>
            <a:r>
              <a:rPr lang="de-DE" altLang="en-US" sz="1700" baseline="30000" dirty="0"/>
              <a:t>o</a:t>
            </a:r>
            <a:r>
              <a:rPr lang="de-DE" altLang="en-US" sz="1700" dirty="0"/>
              <a:t>C </a:t>
            </a:r>
            <a:r>
              <a:rPr lang="de-DE" altLang="en-US" sz="1700" dirty="0" smtClean="0"/>
              <a:t>scenarios.</a:t>
            </a:r>
          </a:p>
          <a:p>
            <a:pPr marL="355600" lvl="1" indent="0">
              <a:spcBef>
                <a:spcPct val="0"/>
              </a:spcBef>
              <a:buNone/>
            </a:pPr>
            <a:endParaRPr lang="de-DE" sz="17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Signalling commitment to ambitious climate targets will bring large climate benefits if others follow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00200"/>
            <a:ext cx="3394075" cy="4525963"/>
          </a:xfrm>
          <a:solidFill>
            <a:srgbClr val="FFFF00">
              <a:alpha val="34902"/>
            </a:srgbClr>
          </a:solidFill>
        </p:spPr>
        <p:txBody>
          <a:bodyPr>
            <a:normAutofit fontScale="92500" lnSpcReduction="20000"/>
          </a:bodyPr>
          <a:lstStyle/>
          <a:p>
            <a:pPr marL="355600" indent="-355600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Signalling effect of early mover action is key. </a:t>
            </a:r>
          </a:p>
          <a:p>
            <a:pPr marL="355600" lvl="1" indent="0">
              <a:spcBef>
                <a:spcPct val="0"/>
              </a:spcBef>
              <a:buNone/>
            </a:pPr>
            <a:r>
              <a:rPr lang="de-DE" altLang="en-US" sz="1800" dirty="0"/>
              <a:t>Without staged accession by major emitters, no warming benefit. </a:t>
            </a:r>
          </a:p>
          <a:p>
            <a:pPr marL="355600" lvl="1" indent="-355600">
              <a:spcBef>
                <a:spcPct val="0"/>
              </a:spcBef>
              <a:buNone/>
            </a:pPr>
            <a:endParaRPr lang="en-US" altLang="en-US" sz="1600" b="1" dirty="0"/>
          </a:p>
          <a:p>
            <a:pPr marL="355600" indent="-355600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EU roadmap can be a signal, </a:t>
            </a:r>
          </a:p>
          <a:p>
            <a:pPr marL="355600" lvl="1" indent="0">
              <a:spcBef>
                <a:spcPct val="0"/>
              </a:spcBef>
              <a:buNone/>
            </a:pPr>
            <a:r>
              <a:rPr lang="de-DE" altLang="en-US" sz="1800" dirty="0"/>
              <a:t>since it is consistent with EU action in 2</a:t>
            </a:r>
            <a:r>
              <a:rPr lang="de-DE" altLang="en-US" sz="1800" baseline="30000" dirty="0"/>
              <a:t>o</a:t>
            </a:r>
            <a:r>
              <a:rPr lang="de-DE" altLang="en-US" sz="1800" dirty="0"/>
              <a:t>C </a:t>
            </a:r>
            <a:r>
              <a:rPr lang="de-DE" altLang="en-US" sz="1800" dirty="0" smtClean="0"/>
              <a:t>scenarios.</a:t>
            </a:r>
          </a:p>
          <a:p>
            <a:pPr marL="355600" lvl="1" indent="0">
              <a:spcBef>
                <a:spcPct val="0"/>
              </a:spcBef>
              <a:buNone/>
            </a:pPr>
            <a:endParaRPr lang="de-DE" sz="1800" dirty="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Warming can be reduced </a:t>
            </a:r>
            <a:r>
              <a:rPr lang="de-DE" altLang="en-US" sz="2000" b="1" dirty="0" smtClean="0"/>
              <a:t>significantly  </a:t>
            </a:r>
            <a:endParaRPr lang="de-DE" altLang="en-US" sz="2000" b="1" dirty="0"/>
          </a:p>
          <a:p>
            <a:pPr marL="355600" lvl="1" indent="0">
              <a:spcBef>
                <a:spcPct val="0"/>
              </a:spcBef>
              <a:buNone/>
            </a:pPr>
            <a:r>
              <a:rPr lang="de-DE" altLang="en-US" sz="1800" dirty="0"/>
              <a:t>if other major emitters join stringent action by 2030 (staged accession).</a:t>
            </a:r>
            <a:endParaRPr lang="de-DE" altLang="en-US" sz="1800" b="1" dirty="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de-DE" altLang="en-US" sz="1600" dirty="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en-US" sz="2000" b="1" dirty="0"/>
              <a:t>The 2</a:t>
            </a:r>
            <a:r>
              <a:rPr lang="de-DE" altLang="en-US" sz="2000" b="1" baseline="30000" dirty="0"/>
              <a:t>o</a:t>
            </a:r>
            <a:r>
              <a:rPr lang="de-DE" altLang="en-US" sz="2000" b="1" dirty="0"/>
              <a:t>C target is likely surpassed temporarily</a:t>
            </a:r>
          </a:p>
          <a:p>
            <a:pPr marL="355600"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en-US" sz="1800" dirty="0"/>
              <a:t>in a staged accession setting</a:t>
            </a:r>
            <a:r>
              <a:rPr lang="de-DE" altLang="en-US" sz="1800" b="1" dirty="0"/>
              <a:t> </a:t>
            </a:r>
            <a:r>
              <a:rPr lang="de-DE" altLang="en-US" sz="1800" dirty="0"/>
              <a:t>(by 0.5</a:t>
            </a:r>
            <a:r>
              <a:rPr lang="de-DE" altLang="en-US" sz="1800" baseline="30000" dirty="0"/>
              <a:t>o</a:t>
            </a:r>
            <a:r>
              <a:rPr lang="de-DE" altLang="en-US" sz="1800" dirty="0"/>
              <a:t>C or less</a:t>
            </a:r>
            <a:r>
              <a:rPr lang="de-DE" altLang="en-US" sz="1800" dirty="0" smtClean="0"/>
              <a:t>).</a:t>
            </a:r>
            <a:endParaRPr lang="de-DE" altLang="en-US" sz="1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846858"/>
            <a:ext cx="5111750" cy="3729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1275" y="1700808"/>
            <a:ext cx="5184775" cy="41052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7104"/>
          <a:stretch/>
        </p:blipFill>
        <p:spPr>
          <a:xfrm>
            <a:off x="3708399" y="1820794"/>
            <a:ext cx="5327651" cy="3979899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079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de-DE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Carbon leakage from EU is limited if others pursue moderate action until 2030 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8400" y="1477963"/>
            <a:ext cx="5327650" cy="44713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51346" y="1557338"/>
            <a:ext cx="3384550" cy="2893100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en-US" sz="2000" b="1" dirty="0" smtClean="0">
                <a:cs typeface="+mn-cs"/>
              </a:rPr>
              <a:t>Carbon leakage rate 20% or smaller </a:t>
            </a:r>
            <a:endParaRPr lang="de-DE" altLang="en-US" sz="2000" dirty="0" smtClean="0"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en-US" sz="2000" dirty="0" smtClean="0"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en-US" sz="2000" b="1" dirty="0" err="1" smtClean="0">
                <a:cs typeface="+mn-cs"/>
              </a:rPr>
              <a:t>Leakage</a:t>
            </a:r>
            <a:r>
              <a:rPr lang="de-DE" altLang="en-US" sz="2000" b="1" dirty="0" smtClean="0">
                <a:cs typeface="+mn-cs"/>
              </a:rPr>
              <a:t> in </a:t>
            </a:r>
            <a:r>
              <a:rPr lang="de-DE" altLang="en-US" sz="2000" b="1" dirty="0" err="1" smtClean="0">
                <a:cs typeface="+mn-cs"/>
              </a:rPr>
              <a:t>energy</a:t>
            </a:r>
            <a:r>
              <a:rPr lang="de-DE" altLang="en-US" sz="2000" b="1" dirty="0" smtClean="0">
                <a:cs typeface="+mn-cs"/>
              </a:rPr>
              <a:t> intensive </a:t>
            </a:r>
            <a:r>
              <a:rPr lang="de-DE" altLang="en-US" sz="2000" b="1" dirty="0" err="1" smtClean="0">
                <a:cs typeface="+mn-cs"/>
              </a:rPr>
              <a:t>industries</a:t>
            </a:r>
            <a:r>
              <a:rPr lang="de-DE" altLang="en-US" sz="2000" b="1" dirty="0" smtClean="0">
                <a:cs typeface="+mn-cs"/>
              </a:rPr>
              <a:t> </a:t>
            </a:r>
            <a:r>
              <a:rPr lang="de-DE" altLang="en-US" sz="1800" dirty="0" smtClean="0">
                <a:cs typeface="+mn-cs"/>
              </a:rPr>
              <a:t>(GEM-E3 </a:t>
            </a:r>
            <a:r>
              <a:rPr lang="de-DE" altLang="en-US" sz="1800" dirty="0" err="1" smtClean="0">
                <a:cs typeface="+mn-cs"/>
              </a:rPr>
              <a:t>results</a:t>
            </a:r>
            <a:r>
              <a:rPr lang="de-DE" altLang="en-US" sz="1800" dirty="0" smtClean="0">
                <a:cs typeface="+mn-cs"/>
              </a:rPr>
              <a:t>):</a:t>
            </a:r>
          </a:p>
          <a:p>
            <a:pPr marL="571500" indent="-285750"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de-DE" altLang="en-US" sz="1800" dirty="0" smtClean="0">
                <a:cs typeface="+mn-cs"/>
              </a:rPr>
              <a:t>max. 30% </a:t>
            </a:r>
            <a:r>
              <a:rPr lang="de-DE" altLang="en-US" sz="1800" dirty="0" err="1" smtClean="0">
                <a:cs typeface="+mn-cs"/>
              </a:rPr>
              <a:t>leakage</a:t>
            </a:r>
            <a:r>
              <a:rPr lang="de-DE" altLang="en-US" sz="1800" dirty="0" smtClean="0">
                <a:cs typeface="+mn-cs"/>
              </a:rPr>
              <a:t> rate </a:t>
            </a:r>
          </a:p>
          <a:p>
            <a:pPr marL="57150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en-US" sz="1800" dirty="0" smtClean="0">
                <a:cs typeface="+mn-cs"/>
              </a:rPr>
              <a:t>max. 1.5% </a:t>
            </a:r>
            <a:r>
              <a:rPr lang="de-DE" altLang="en-US" sz="1800" dirty="0" err="1" smtClean="0">
                <a:cs typeface="+mn-cs"/>
              </a:rPr>
              <a:t>output</a:t>
            </a:r>
            <a:r>
              <a:rPr lang="de-DE" altLang="en-US" sz="1800" dirty="0" smtClean="0">
                <a:cs typeface="+mn-cs"/>
              </a:rPr>
              <a:t> </a:t>
            </a:r>
            <a:r>
              <a:rPr lang="de-DE" altLang="en-US" sz="1800" dirty="0" err="1" smtClean="0">
                <a:cs typeface="+mn-cs"/>
              </a:rPr>
              <a:t>reduction</a:t>
            </a:r>
            <a:r>
              <a:rPr lang="de-DE" altLang="en-US" sz="1800" dirty="0" smtClean="0">
                <a:cs typeface="+mn-cs"/>
              </a:rPr>
              <a:t> in </a:t>
            </a:r>
            <a:r>
              <a:rPr lang="de-DE" altLang="en-US" sz="1800" dirty="0" err="1" smtClean="0">
                <a:cs typeface="+mn-cs"/>
              </a:rPr>
              <a:t>any</a:t>
            </a:r>
            <a:r>
              <a:rPr lang="de-DE" altLang="en-US" sz="1800" dirty="0" smtClean="0">
                <a:cs typeface="+mn-cs"/>
              </a:rPr>
              <a:t> </a:t>
            </a:r>
            <a:r>
              <a:rPr lang="de-DE" altLang="en-US" sz="1800" dirty="0" err="1" smtClean="0">
                <a:cs typeface="+mn-cs"/>
              </a:rPr>
              <a:t>sector</a:t>
            </a:r>
            <a:endParaRPr lang="de-DE" altLang="en-US" sz="1800" dirty="0" smtClean="0"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283968" y="3157200"/>
            <a:ext cx="4607620" cy="154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Detailed findings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On-screen Show (4:3)</PresentationFormat>
  <Paragraphs>171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Building a global climate regime from the bottom-up  (“Staged Accession Scenarios”)</vt:lpstr>
      <vt:lpstr>Acknowledgement</vt:lpstr>
      <vt:lpstr>Key findings</vt:lpstr>
      <vt:lpstr>Countries face a trade-off between early vs. delayed action on long-term climate targets</vt:lpstr>
      <vt:lpstr>EU can afford to unilaterally commit to stringent emissions reductions </vt:lpstr>
      <vt:lpstr>Signalling commitment to ambitious climate targets will bring large climate benefits if others follow </vt:lpstr>
      <vt:lpstr>Signalling commitment to ambitious climate targets will bring large climate benefits if others follow </vt:lpstr>
      <vt:lpstr>Carbon leakage from EU is limited if others pursue moderate action until 2030 </vt:lpstr>
      <vt:lpstr>Detailed findings</vt:lpstr>
      <vt:lpstr>Reference case: a fragmented climate policy landscape</vt:lpstr>
      <vt:lpstr>Technology deployment in the reference case</vt:lpstr>
      <vt:lpstr>PowerPoint Presentation</vt:lpstr>
      <vt:lpstr>PowerPoint Presentation</vt:lpstr>
      <vt:lpstr>Climate outcome of staged accession</vt:lpstr>
      <vt:lpstr>PowerPoint Presentation</vt:lpstr>
      <vt:lpstr>What difference from early action by China?</vt:lpstr>
      <vt:lpstr>Carbon lock-in in late mover countries persist beyond 2050 </vt:lpstr>
      <vt:lpstr>Special Issue papers on staged accession: (Technological Forecasting and Social Change, 2014)</vt:lpstr>
      <vt:lpstr>AMPERE Scenarios Database  https://secure.iiasa.ac.at/web-apps/ene/AMPEREDB/ 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Petermann</dc:creator>
  <cp:lastModifiedBy>Nils Petermann</cp:lastModifiedBy>
  <cp:revision>61</cp:revision>
  <dcterms:created xsi:type="dcterms:W3CDTF">2014-02-03T16:12:41Z</dcterms:created>
  <dcterms:modified xsi:type="dcterms:W3CDTF">2014-03-03T13:33:24Z</dcterms:modified>
</cp:coreProperties>
</file>